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6" r:id="rId3"/>
    <p:sldId id="267" r:id="rId4"/>
    <p:sldId id="269" r:id="rId5"/>
    <p:sldId id="284" r:id="rId6"/>
    <p:sldId id="276" r:id="rId7"/>
    <p:sldId id="275" r:id="rId8"/>
    <p:sldId id="277" r:id="rId9"/>
    <p:sldId id="272" r:id="rId10"/>
    <p:sldId id="278" r:id="rId11"/>
    <p:sldId id="280" r:id="rId12"/>
    <p:sldId id="273" r:id="rId13"/>
    <p:sldId id="283" r:id="rId14"/>
    <p:sldId id="281" r:id="rId15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Montserrat" panose="00000500000000000000" pitchFamily="2" charset="0"/>
      <p:regular r:id="rId22"/>
      <p:bold r:id="rId2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F1EDE7"/>
    <a:srgbClr val="D8D4C6"/>
    <a:srgbClr val="E6C3A5"/>
    <a:srgbClr val="D4CAB8"/>
    <a:srgbClr val="B79C7D"/>
    <a:srgbClr val="246E76"/>
    <a:srgbClr val="571F43"/>
    <a:srgbClr val="7F2E63"/>
    <a:srgbClr val="0136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63487" autoAdjust="0"/>
  </p:normalViewPr>
  <p:slideViewPr>
    <p:cSldViewPr snapToGrid="0">
      <p:cViewPr varScale="1">
        <p:scale>
          <a:sx n="87" d="100"/>
          <a:sy n="87" d="100"/>
        </p:scale>
        <p:origin x="48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EEFC66-6170-4BD9-9F86-7858D7451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52913ED-36FF-4525-A666-59215B021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8FD519-30DF-4C8A-B86E-3ED70DAB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0B6D9C-4413-413A-A2C7-86A9513C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8D8C04-95F7-49AD-9EFB-419ED31B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96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45D55A-499F-4555-AE88-FD1C4F21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07A8DB-5CDB-4137-9A37-EE0FC33ED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84631C-CA79-4560-8352-5FB9FB417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46F026-EEB2-4453-8194-32C3ACE9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A9BC2E-16C5-4D5E-9DD1-539DBD13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536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69BF7F5-7A90-498C-B0AC-428FE3089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3525DC6-28E0-4E5C-8B35-BB69A961B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CEB4C3-5852-4403-B9E8-72B33CE95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D029F8-D6EE-4ADB-BD99-22867419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33B64F-8EFC-4269-98C6-408FC1CD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743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3E4DBF-758A-489A-8B1C-C1E4CB68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1410EA-C736-4C93-877F-64C755CC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3CC5C2-E8FF-470F-BF67-CD8DC42F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52C023-8801-4ABB-8D6F-3AE5A143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789C9A-748E-417A-A816-0EBAAF0A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51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39A639-EAFA-480A-BE22-5E4B00EB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1C70C-2D21-47CC-8651-657FCF40F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53AF7A-BB7D-44BD-842E-01915E9B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356835-1EC1-45AE-BD2B-611BBBC4E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88523C-21EA-4B0B-82BB-F25BBB2E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15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1EB15-F34D-4C41-AB9E-E2668E94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A76283-4851-4BB4-A2F3-04365EADA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0B843C1-6194-4BE1-92DB-0E44E399A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492E4E-8B67-4DAA-A60E-9A08E4D8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05C152-E583-4E23-B66C-B861C4469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BFC1E2-93FC-4E8E-811E-78DFB3FC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67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F60239-E3F3-4ECD-B17A-06FFB046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B8CC6A-96E7-4967-8F98-96424D965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6E0C27-0AEF-4AC3-885E-610472AC3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47CAE0-5E88-459E-8332-D2F042D2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3401E5C-F968-4B2C-84A3-CF45083DF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21BE399-685E-4773-9C3F-191B6AEE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ED992BC-D234-456D-B87B-3F7EE7E8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519954-1F77-492A-87B7-341240F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60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2F697-E9A1-472E-9923-6BF3DDA5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4B0A25-5301-46E1-A814-2C83CAAE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A43C91-616A-414F-B00A-01C1B77A7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414414B-1931-43E9-A7AF-3F51F008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59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B27934C-93D6-4A86-9ECB-E9D9B105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60EE5CC-6498-4F96-B0C1-B8B3DA18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C74AF8-A278-4487-AC6C-9E725566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59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9897A-57A2-4C98-A9BF-C535E747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6B6A94-5C8D-40ED-ACA3-95D2AFD9E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340EA0-C5CF-47F4-8B56-3A66CAF3A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7158E2-E5FD-47C9-81FF-B38B7D3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ADE9F40-4D72-43C7-8D4B-23EC8221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618DC84-3A5E-49BC-8013-B01F3C36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2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BAB015-ED3D-4145-9030-A6F4509D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BB6DE79-5514-405C-BD37-508ABB1A6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EE31C2-628A-454F-AE5B-AD2538B6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1AAA16-6CF7-49B4-AA04-ABF7765BC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B89873-1D84-49DD-ACA3-446D03A7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D39BF3-1840-4D8E-8FE2-2D233C54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241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53D27AB-6292-4E64-8916-9F0FE700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2C556A4-914F-4854-A0DA-06C2E59A4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B2DED6-83CC-4575-B5D3-48B314258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167AE-F00B-467A-BCD0-B918A80C5ACA}" type="datetimeFigureOut">
              <a:rPr lang="it-IT" smtClean="0"/>
              <a:t>06/09/2019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44CE95-A188-417B-B06A-B3E7D0101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E4DD6D-BF64-4809-AA81-424FE3155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89CF8-8719-4B17-BC6B-EDB10F5A13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51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microsoft.com/office/2007/relationships/hdphoto" Target="../media/hdphoto3.wdp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3.jpg"/><Relationship Id="rId16" Type="http://schemas.openxmlformats.org/officeDocument/2006/relationships/image" Target="../media/image16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F9B37CE-F1D2-4915-A7FE-5254BA143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599" y="129987"/>
            <a:ext cx="1098750" cy="1098750"/>
          </a:xfrm>
          <a:prstGeom prst="rect">
            <a:avLst/>
          </a:prstGeom>
        </p:spPr>
      </p:pic>
      <p:sp>
        <p:nvSpPr>
          <p:cNvPr id="31" name="Esagono 30">
            <a:extLst>
              <a:ext uri="{FF2B5EF4-FFF2-40B4-BE49-F238E27FC236}">
                <a16:creationId xmlns:a16="http://schemas.microsoft.com/office/drawing/2014/main" id="{2DFED8EC-547E-4E75-8D01-D03E40581A1B}"/>
              </a:ext>
            </a:extLst>
          </p:cNvPr>
          <p:cNvSpPr>
            <a:spLocks noChangeAspect="1"/>
          </p:cNvSpPr>
          <p:nvPr/>
        </p:nvSpPr>
        <p:spPr>
          <a:xfrm>
            <a:off x="4141178" y="6440046"/>
            <a:ext cx="7569751" cy="6011400"/>
          </a:xfrm>
          <a:prstGeom prst="hexagon">
            <a:avLst/>
          </a:prstGeom>
          <a:solidFill>
            <a:srgbClr val="5C3618">
              <a:alpha val="4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30" name="Esagono 29">
            <a:extLst>
              <a:ext uri="{FF2B5EF4-FFF2-40B4-BE49-F238E27FC236}">
                <a16:creationId xmlns:a16="http://schemas.microsoft.com/office/drawing/2014/main" id="{60C5565F-C9AD-46C0-BF07-C8738B8E2990}"/>
              </a:ext>
            </a:extLst>
          </p:cNvPr>
          <p:cNvSpPr>
            <a:spLocks noChangeAspect="1"/>
          </p:cNvSpPr>
          <p:nvPr/>
        </p:nvSpPr>
        <p:spPr>
          <a:xfrm>
            <a:off x="7343367" y="6294099"/>
            <a:ext cx="7077056" cy="6011400"/>
          </a:xfrm>
          <a:prstGeom prst="hexagon">
            <a:avLst/>
          </a:prstGeom>
          <a:solidFill>
            <a:srgbClr val="CEA883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5" name="Esagono 24">
            <a:extLst>
              <a:ext uri="{FF2B5EF4-FFF2-40B4-BE49-F238E27FC236}">
                <a16:creationId xmlns:a16="http://schemas.microsoft.com/office/drawing/2014/main" id="{52090233-1D93-4BF1-B0D1-F416D7C5FE3F}"/>
              </a:ext>
            </a:extLst>
          </p:cNvPr>
          <p:cNvSpPr>
            <a:spLocks noChangeAspect="1"/>
          </p:cNvSpPr>
          <p:nvPr/>
        </p:nvSpPr>
        <p:spPr>
          <a:xfrm>
            <a:off x="2001356" y="1808877"/>
            <a:ext cx="1061329" cy="901515"/>
          </a:xfrm>
          <a:prstGeom prst="hexagon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6" name="Esagono 25">
            <a:extLst>
              <a:ext uri="{FF2B5EF4-FFF2-40B4-BE49-F238E27FC236}">
                <a16:creationId xmlns:a16="http://schemas.microsoft.com/office/drawing/2014/main" id="{6F064B24-86CE-4238-B2BF-C6BCFBB415A1}"/>
              </a:ext>
            </a:extLst>
          </p:cNvPr>
          <p:cNvSpPr>
            <a:spLocks noChangeAspect="1"/>
          </p:cNvSpPr>
          <p:nvPr/>
        </p:nvSpPr>
        <p:spPr>
          <a:xfrm>
            <a:off x="1328225" y="1403705"/>
            <a:ext cx="1061329" cy="901515"/>
          </a:xfrm>
          <a:prstGeom prst="hexagon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4" name="Esagono 23">
            <a:extLst>
              <a:ext uri="{FF2B5EF4-FFF2-40B4-BE49-F238E27FC236}">
                <a16:creationId xmlns:a16="http://schemas.microsoft.com/office/drawing/2014/main" id="{82588FDE-FAAC-4677-8BE5-D5A0627EC367}"/>
              </a:ext>
            </a:extLst>
          </p:cNvPr>
          <p:cNvSpPr>
            <a:spLocks noChangeAspect="1"/>
          </p:cNvSpPr>
          <p:nvPr/>
        </p:nvSpPr>
        <p:spPr>
          <a:xfrm>
            <a:off x="453870" y="2182134"/>
            <a:ext cx="1061329" cy="901515"/>
          </a:xfrm>
          <a:prstGeom prst="hexagon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3" name="Esagono 22">
            <a:extLst>
              <a:ext uri="{FF2B5EF4-FFF2-40B4-BE49-F238E27FC236}">
                <a16:creationId xmlns:a16="http://schemas.microsoft.com/office/drawing/2014/main" id="{6EBAAAC8-0DC7-49B6-A8DB-4011F296DC3E}"/>
              </a:ext>
            </a:extLst>
          </p:cNvPr>
          <p:cNvSpPr>
            <a:spLocks noChangeAspect="1"/>
          </p:cNvSpPr>
          <p:nvPr/>
        </p:nvSpPr>
        <p:spPr>
          <a:xfrm>
            <a:off x="1510538" y="4261944"/>
            <a:ext cx="1061329" cy="901515"/>
          </a:xfrm>
          <a:prstGeom prst="hexagon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2" name="Esagono 21">
            <a:extLst>
              <a:ext uri="{FF2B5EF4-FFF2-40B4-BE49-F238E27FC236}">
                <a16:creationId xmlns:a16="http://schemas.microsoft.com/office/drawing/2014/main" id="{1A6F3AB5-63BA-4C34-9CDE-2893FF814FB1}"/>
              </a:ext>
            </a:extLst>
          </p:cNvPr>
          <p:cNvSpPr>
            <a:spLocks noChangeAspect="1"/>
          </p:cNvSpPr>
          <p:nvPr/>
        </p:nvSpPr>
        <p:spPr>
          <a:xfrm>
            <a:off x="3611308" y="3964055"/>
            <a:ext cx="1061329" cy="901515"/>
          </a:xfrm>
          <a:prstGeom prst="hexagon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15" name="Esagono 14">
            <a:extLst>
              <a:ext uri="{FF2B5EF4-FFF2-40B4-BE49-F238E27FC236}">
                <a16:creationId xmlns:a16="http://schemas.microsoft.com/office/drawing/2014/main" id="{AA268B3F-B5C7-49B0-BFCE-D724475DB209}"/>
              </a:ext>
            </a:extLst>
          </p:cNvPr>
          <p:cNvSpPr>
            <a:spLocks noChangeAspect="1"/>
          </p:cNvSpPr>
          <p:nvPr/>
        </p:nvSpPr>
        <p:spPr>
          <a:xfrm>
            <a:off x="1085163" y="4950035"/>
            <a:ext cx="1566281" cy="1330432"/>
          </a:xfrm>
          <a:prstGeom prst="hexagon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14" name="Esagono 13">
            <a:extLst>
              <a:ext uri="{FF2B5EF4-FFF2-40B4-BE49-F238E27FC236}">
                <a16:creationId xmlns:a16="http://schemas.microsoft.com/office/drawing/2014/main" id="{5E48BE7B-2FB1-4501-9AD1-879C77B02487}"/>
              </a:ext>
            </a:extLst>
          </p:cNvPr>
          <p:cNvSpPr>
            <a:spLocks noChangeAspect="1"/>
          </p:cNvSpPr>
          <p:nvPr/>
        </p:nvSpPr>
        <p:spPr>
          <a:xfrm>
            <a:off x="4141973" y="2117573"/>
            <a:ext cx="2294622" cy="1949100"/>
          </a:xfrm>
          <a:prstGeom prst="hexagon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FFAE3"/>
                </a:solidFill>
                <a:latin typeface="Montserrat" panose="00000500000000000000" pitchFamily="2" charset="0"/>
              </a:rPr>
              <a:t>OPTIMIZE</a:t>
            </a:r>
          </a:p>
        </p:txBody>
      </p:sp>
      <p:sp>
        <p:nvSpPr>
          <p:cNvPr id="13" name="Esagono 12">
            <a:extLst>
              <a:ext uri="{FF2B5EF4-FFF2-40B4-BE49-F238E27FC236}">
                <a16:creationId xmlns:a16="http://schemas.microsoft.com/office/drawing/2014/main" id="{88AFDA31-A0D5-4FB6-9879-DF2FB773C7D4}"/>
              </a:ext>
            </a:extLst>
          </p:cNvPr>
          <p:cNvSpPr>
            <a:spLocks noChangeAspect="1"/>
          </p:cNvSpPr>
          <p:nvPr/>
        </p:nvSpPr>
        <p:spPr>
          <a:xfrm>
            <a:off x="4383506" y="-634468"/>
            <a:ext cx="1321992" cy="1122928"/>
          </a:xfrm>
          <a:prstGeom prst="hexagon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5" name="Esagono 4">
            <a:extLst>
              <a:ext uri="{FF2B5EF4-FFF2-40B4-BE49-F238E27FC236}">
                <a16:creationId xmlns:a16="http://schemas.microsoft.com/office/drawing/2014/main" id="{856F3549-5436-47BD-98F3-D100ED1552E9}"/>
              </a:ext>
            </a:extLst>
          </p:cNvPr>
          <p:cNvSpPr/>
          <p:nvPr/>
        </p:nvSpPr>
        <p:spPr>
          <a:xfrm>
            <a:off x="1732549" y="717890"/>
            <a:ext cx="3116179" cy="2646948"/>
          </a:xfrm>
          <a:prstGeom prst="hexagon">
            <a:avLst/>
          </a:prstGeom>
          <a:solidFill>
            <a:schemeClr val="accent4">
              <a:lumMod val="60000"/>
              <a:lumOff val="40000"/>
              <a:alpha val="55000"/>
            </a:scheme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rgbClr val="FFFAE3"/>
                </a:solidFill>
                <a:latin typeface="Montserrat" panose="00000500000000000000" pitchFamily="2" charset="0"/>
              </a:rPr>
              <a:t>DIGITAL</a:t>
            </a:r>
          </a:p>
          <a:p>
            <a:pPr algn="ctr"/>
            <a:r>
              <a:rPr lang="it-IT" sz="2400" b="1" dirty="0">
                <a:solidFill>
                  <a:srgbClr val="FFFAE3"/>
                </a:solidFill>
                <a:latin typeface="Montserrat" panose="00000500000000000000" pitchFamily="2" charset="0"/>
              </a:rPr>
              <a:t>MARKETING</a:t>
            </a:r>
          </a:p>
        </p:txBody>
      </p:sp>
      <p:sp>
        <p:nvSpPr>
          <p:cNvPr id="6" name="Esagono 5">
            <a:extLst>
              <a:ext uri="{FF2B5EF4-FFF2-40B4-BE49-F238E27FC236}">
                <a16:creationId xmlns:a16="http://schemas.microsoft.com/office/drawing/2014/main" id="{599D33A8-E0E1-4A51-954C-717FB1D737A4}"/>
              </a:ext>
            </a:extLst>
          </p:cNvPr>
          <p:cNvSpPr>
            <a:spLocks noChangeAspect="1"/>
          </p:cNvSpPr>
          <p:nvPr/>
        </p:nvSpPr>
        <p:spPr>
          <a:xfrm>
            <a:off x="4511843" y="347615"/>
            <a:ext cx="1744578" cy="1481881"/>
          </a:xfrm>
          <a:prstGeom prst="hexagon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FFAE3"/>
                </a:solidFill>
                <a:latin typeface="Montserrat" panose="00000500000000000000" pitchFamily="2" charset="0"/>
              </a:rPr>
              <a:t>SALES</a:t>
            </a:r>
          </a:p>
        </p:txBody>
      </p:sp>
      <p:sp>
        <p:nvSpPr>
          <p:cNvPr id="7" name="Esagono 6">
            <a:extLst>
              <a:ext uri="{FF2B5EF4-FFF2-40B4-BE49-F238E27FC236}">
                <a16:creationId xmlns:a16="http://schemas.microsoft.com/office/drawing/2014/main" id="{5C79CC5C-8868-4537-9D0B-A904367CFE5B}"/>
              </a:ext>
            </a:extLst>
          </p:cNvPr>
          <p:cNvSpPr>
            <a:spLocks noChangeAspect="1"/>
          </p:cNvSpPr>
          <p:nvPr/>
        </p:nvSpPr>
        <p:spPr>
          <a:xfrm>
            <a:off x="1882139" y="3528055"/>
            <a:ext cx="2294622" cy="1949100"/>
          </a:xfrm>
          <a:prstGeom prst="hexagon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FFAE3"/>
                </a:solidFill>
                <a:latin typeface="Montserrat" panose="00000500000000000000" pitchFamily="2" charset="0"/>
              </a:rPr>
              <a:t>CONTENT</a:t>
            </a:r>
          </a:p>
        </p:txBody>
      </p:sp>
      <p:sp>
        <p:nvSpPr>
          <p:cNvPr id="8" name="Esagono 7">
            <a:extLst>
              <a:ext uri="{FF2B5EF4-FFF2-40B4-BE49-F238E27FC236}">
                <a16:creationId xmlns:a16="http://schemas.microsoft.com/office/drawing/2014/main" id="{A92BC261-19AB-44E3-AAED-DBB846B07774}"/>
              </a:ext>
            </a:extLst>
          </p:cNvPr>
          <p:cNvSpPr>
            <a:spLocks noChangeAspect="1"/>
          </p:cNvSpPr>
          <p:nvPr/>
        </p:nvSpPr>
        <p:spPr>
          <a:xfrm>
            <a:off x="659723" y="2760305"/>
            <a:ext cx="1566281" cy="1330432"/>
          </a:xfrm>
          <a:prstGeom prst="hexagon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FFFAE3"/>
                </a:solidFill>
                <a:latin typeface="Montserrat" panose="00000500000000000000" pitchFamily="2" charset="0"/>
              </a:rPr>
              <a:t>STRATEGY</a:t>
            </a:r>
          </a:p>
        </p:txBody>
      </p:sp>
      <p:sp>
        <p:nvSpPr>
          <p:cNvPr id="12" name="Esagono 11">
            <a:extLst>
              <a:ext uri="{FF2B5EF4-FFF2-40B4-BE49-F238E27FC236}">
                <a16:creationId xmlns:a16="http://schemas.microsoft.com/office/drawing/2014/main" id="{95F0B3DF-453D-498A-A97B-4CF19BF4EA19}"/>
              </a:ext>
            </a:extLst>
          </p:cNvPr>
          <p:cNvSpPr>
            <a:spLocks noChangeAspect="1"/>
          </p:cNvSpPr>
          <p:nvPr/>
        </p:nvSpPr>
        <p:spPr>
          <a:xfrm>
            <a:off x="-121819" y="577533"/>
            <a:ext cx="1990123" cy="1690452"/>
          </a:xfrm>
          <a:prstGeom prst="hexagon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FFAE3"/>
                </a:solidFill>
                <a:latin typeface="Montserrat" panose="00000500000000000000" pitchFamily="2" charset="0"/>
              </a:rPr>
              <a:t>SOCIAL</a:t>
            </a: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it-IT" dirty="0">
                <a:solidFill>
                  <a:srgbClr val="FFFAE3"/>
                </a:solidFill>
                <a:latin typeface="Montserrat" panose="00000500000000000000" pitchFamily="2" charset="0"/>
              </a:rPr>
              <a:t>MEDIA</a:t>
            </a:r>
          </a:p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16" name="Esagono 15">
            <a:extLst>
              <a:ext uri="{FF2B5EF4-FFF2-40B4-BE49-F238E27FC236}">
                <a16:creationId xmlns:a16="http://schemas.microsoft.com/office/drawing/2014/main" id="{269246D5-41BC-4DD2-91E4-FAE6DB386CD3}"/>
              </a:ext>
            </a:extLst>
          </p:cNvPr>
          <p:cNvSpPr>
            <a:spLocks noChangeAspect="1"/>
          </p:cNvSpPr>
          <p:nvPr/>
        </p:nvSpPr>
        <p:spPr>
          <a:xfrm>
            <a:off x="-410129" y="2542605"/>
            <a:ext cx="1350525" cy="1147164"/>
          </a:xfrm>
          <a:prstGeom prst="hexagon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17" name="Esagono 16">
            <a:extLst>
              <a:ext uri="{FF2B5EF4-FFF2-40B4-BE49-F238E27FC236}">
                <a16:creationId xmlns:a16="http://schemas.microsoft.com/office/drawing/2014/main" id="{20076DC0-A708-48DB-95AB-17890C7F1EB0}"/>
              </a:ext>
            </a:extLst>
          </p:cNvPr>
          <p:cNvSpPr>
            <a:spLocks noChangeAspect="1"/>
          </p:cNvSpPr>
          <p:nvPr/>
        </p:nvSpPr>
        <p:spPr>
          <a:xfrm>
            <a:off x="-1033944" y="3964055"/>
            <a:ext cx="2294622" cy="1949100"/>
          </a:xfrm>
          <a:prstGeom prst="hexagon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20" name="Esagono 19">
            <a:extLst>
              <a:ext uri="{FF2B5EF4-FFF2-40B4-BE49-F238E27FC236}">
                <a16:creationId xmlns:a16="http://schemas.microsoft.com/office/drawing/2014/main" id="{CA83FAE2-E56C-4E0E-952F-A26E82761EFF}"/>
              </a:ext>
            </a:extLst>
          </p:cNvPr>
          <p:cNvSpPr>
            <a:spLocks noChangeAspect="1"/>
          </p:cNvSpPr>
          <p:nvPr/>
        </p:nvSpPr>
        <p:spPr>
          <a:xfrm>
            <a:off x="2447955" y="5324430"/>
            <a:ext cx="2418847" cy="2054619"/>
          </a:xfrm>
          <a:prstGeom prst="hexagon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Montserrat" panose="00000500000000000000" pitchFamily="2" charset="0"/>
              </a:rPr>
              <a:t>ANALYTICS</a:t>
            </a:r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57B1C27-1274-4B83-A7FC-3B7CE1A092AE}"/>
              </a:ext>
            </a:extLst>
          </p:cNvPr>
          <p:cNvSpPr/>
          <p:nvPr/>
        </p:nvSpPr>
        <p:spPr>
          <a:xfrm>
            <a:off x="5764565" y="6477684"/>
            <a:ext cx="6632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  <a:ea typeface="PWChristmasfont" panose="02000603000000000000" pitchFamily="2" charset="0"/>
              </a:rPr>
              <a:t>Corso di Laurea Magistrale in Data Science</a:t>
            </a:r>
            <a:r>
              <a:rPr lang="it-IT" sz="1600" dirty="0">
                <a:solidFill>
                  <a:srgbClr val="FFFAE3"/>
                </a:solidFill>
                <a:latin typeface="Montserrat" panose="00000500000000000000" pitchFamily="2" charset="0"/>
                <a:ea typeface="PWChristmasfont" panose="02000603000000000000" pitchFamily="2" charset="0"/>
              </a:rPr>
              <a:t>    	</a:t>
            </a:r>
            <a:r>
              <a:rPr lang="it-IT" sz="1400" dirty="0">
                <a:solidFill>
                  <a:srgbClr val="AB934B"/>
                </a:solidFill>
                <a:latin typeface="Montserrat" panose="00000500000000000000" pitchFamily="2" charset="0"/>
                <a:ea typeface="PWChristmasfont" panose="02000603000000000000" pitchFamily="2" charset="0"/>
              </a:rPr>
              <a:t>// </a:t>
            </a:r>
            <a:r>
              <a:rPr lang="it-IT" sz="1400" dirty="0">
                <a:solidFill>
                  <a:srgbClr val="FFFAE3"/>
                </a:solidFill>
                <a:latin typeface="Montserrat" panose="00000500000000000000" pitchFamily="2" charset="0"/>
                <a:ea typeface="PWChristmasfont" panose="02000603000000000000" pitchFamily="2" charset="0"/>
              </a:rPr>
              <a:t>    </a:t>
            </a:r>
            <a:r>
              <a:rPr lang="it-IT" sz="1400" dirty="0" err="1">
                <a:solidFill>
                  <a:srgbClr val="E6C3A5"/>
                </a:solidFill>
                <a:latin typeface="Montserrat" panose="00000500000000000000" pitchFamily="2" charset="0"/>
                <a:ea typeface="PWChristmasfont" panose="02000603000000000000" pitchFamily="2" charset="0"/>
              </a:rPr>
              <a:t>a.a</a:t>
            </a:r>
            <a:r>
              <a:rPr lang="it-IT" sz="1400" dirty="0">
                <a:solidFill>
                  <a:srgbClr val="E6C3A5"/>
                </a:solidFill>
                <a:latin typeface="Montserrat" panose="00000500000000000000" pitchFamily="2" charset="0"/>
                <a:ea typeface="PWChristmasfont" panose="02000603000000000000" pitchFamily="2" charset="0"/>
              </a:rPr>
              <a:t>. 2018/2019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3FDEBED-DD3D-4D81-8D03-13FE73CAB3F2}"/>
              </a:ext>
            </a:extLst>
          </p:cNvPr>
          <p:cNvSpPr txBox="1"/>
          <p:nvPr/>
        </p:nvSpPr>
        <p:spPr>
          <a:xfrm>
            <a:off x="7739869" y="220086"/>
            <a:ext cx="3139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b="1" dirty="0">
                <a:solidFill>
                  <a:srgbClr val="CEA883"/>
                </a:solidFill>
                <a:latin typeface="Montserrat" panose="00000500000000000000" pitchFamily="2" charset="0"/>
              </a:rPr>
              <a:t>	Borroni </a:t>
            </a:r>
            <a:r>
              <a:rPr lang="it-IT" dirty="0">
                <a:solidFill>
                  <a:srgbClr val="CEA883"/>
                </a:solidFill>
                <a:latin typeface="Montserrat" panose="00000500000000000000" pitchFamily="2" charset="0"/>
              </a:rPr>
              <a:t>Alessandro</a:t>
            </a:r>
          </a:p>
          <a:p>
            <a:pPr algn="r"/>
            <a:r>
              <a:rPr lang="it-IT" dirty="0">
                <a:solidFill>
                  <a:srgbClr val="CEA883"/>
                </a:solidFill>
                <a:latin typeface="Montserrat" panose="00000500000000000000" pitchFamily="2" charset="0"/>
              </a:rPr>
              <a:t>	</a:t>
            </a:r>
            <a:r>
              <a:rPr lang="it-IT" b="1" dirty="0">
                <a:solidFill>
                  <a:srgbClr val="CEA883"/>
                </a:solidFill>
                <a:latin typeface="Montserrat" panose="00000500000000000000" pitchFamily="2" charset="0"/>
              </a:rPr>
              <a:t>Giugliano </a:t>
            </a:r>
            <a:r>
              <a:rPr lang="it-IT" dirty="0">
                <a:solidFill>
                  <a:srgbClr val="CEA883"/>
                </a:solidFill>
                <a:latin typeface="Montserrat" panose="00000500000000000000" pitchFamily="2" charset="0"/>
              </a:rPr>
              <a:t>Mirko</a:t>
            </a:r>
          </a:p>
          <a:p>
            <a:pPr algn="r"/>
            <a:r>
              <a:rPr lang="it-IT" dirty="0">
                <a:solidFill>
                  <a:srgbClr val="CEA883"/>
                </a:solidFill>
                <a:latin typeface="Montserrat" panose="00000500000000000000" pitchFamily="2" charset="0"/>
              </a:rPr>
              <a:t>	</a:t>
            </a:r>
            <a:r>
              <a:rPr lang="it-IT" b="1" dirty="0">
                <a:solidFill>
                  <a:srgbClr val="CEA883"/>
                </a:solidFill>
                <a:latin typeface="Montserrat" panose="00000500000000000000" pitchFamily="2" charset="0"/>
              </a:rPr>
              <a:t>Saracino </a:t>
            </a:r>
            <a:r>
              <a:rPr lang="it-IT" dirty="0">
                <a:solidFill>
                  <a:srgbClr val="CEA883"/>
                </a:solidFill>
                <a:latin typeface="Montserrat" panose="00000500000000000000" pitchFamily="2" charset="0"/>
              </a:rPr>
              <a:t>Giovanna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6F7063D-1430-48B2-8CB3-4A8214EF86FC}"/>
              </a:ext>
            </a:extLst>
          </p:cNvPr>
          <p:cNvSpPr txBox="1"/>
          <p:nvPr/>
        </p:nvSpPr>
        <p:spPr>
          <a:xfrm rot="5400000">
            <a:off x="10622167" y="5281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A26730"/>
                </a:solidFill>
              </a:rPr>
              <a:t>______</a:t>
            </a:r>
          </a:p>
        </p:txBody>
      </p:sp>
    </p:spTree>
    <p:extLst>
      <p:ext uri="{BB962C8B-B14F-4D97-AF65-F5344CB8AC3E}">
        <p14:creationId xmlns:p14="http://schemas.microsoft.com/office/powerpoint/2010/main" val="123735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AE1E683-33E4-4565-AAA8-A2D460D32B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Esagono 50">
            <a:extLst>
              <a:ext uri="{FF2B5EF4-FFF2-40B4-BE49-F238E27FC236}">
                <a16:creationId xmlns:a16="http://schemas.microsoft.com/office/drawing/2014/main" id="{8E1F3F4A-66D2-4306-98E1-1B03199655C1}"/>
              </a:ext>
            </a:extLst>
          </p:cNvPr>
          <p:cNvSpPr>
            <a:spLocks noChangeAspect="1"/>
          </p:cNvSpPr>
          <p:nvPr/>
        </p:nvSpPr>
        <p:spPr>
          <a:xfrm>
            <a:off x="8032976" y="4152172"/>
            <a:ext cx="2294622" cy="1949100"/>
          </a:xfrm>
          <a:prstGeom prst="hexagon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rapezio 1">
            <a:extLst>
              <a:ext uri="{FF2B5EF4-FFF2-40B4-BE49-F238E27FC236}">
                <a16:creationId xmlns:a16="http://schemas.microsoft.com/office/drawing/2014/main" id="{0B035B5B-D854-4683-BF14-2D6BF572358E}"/>
              </a:ext>
            </a:extLst>
          </p:cNvPr>
          <p:cNvSpPr/>
          <p:nvPr/>
        </p:nvSpPr>
        <p:spPr>
          <a:xfrm>
            <a:off x="5443452" y="0"/>
            <a:ext cx="10006098" cy="6858000"/>
          </a:xfrm>
          <a:prstGeom prst="trapezoid">
            <a:avLst>
              <a:gd name="adj" fmla="val 26857"/>
            </a:avLst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2" name="Esagono 51">
            <a:extLst>
              <a:ext uri="{FF2B5EF4-FFF2-40B4-BE49-F238E27FC236}">
                <a16:creationId xmlns:a16="http://schemas.microsoft.com/office/drawing/2014/main" id="{A7587CB5-650F-4873-8A9C-78804451CCE9}"/>
              </a:ext>
            </a:extLst>
          </p:cNvPr>
          <p:cNvSpPr>
            <a:spLocks noChangeAspect="1"/>
          </p:cNvSpPr>
          <p:nvPr/>
        </p:nvSpPr>
        <p:spPr>
          <a:xfrm>
            <a:off x="6824629" y="2993553"/>
            <a:ext cx="1566281" cy="1330432"/>
          </a:xfrm>
          <a:prstGeom prst="hexagon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41" name="Esagono 40">
            <a:extLst>
              <a:ext uri="{FF2B5EF4-FFF2-40B4-BE49-F238E27FC236}">
                <a16:creationId xmlns:a16="http://schemas.microsoft.com/office/drawing/2014/main" id="{0660C8FE-6DAB-44C9-BC14-D67BA7C03935}"/>
              </a:ext>
            </a:extLst>
          </p:cNvPr>
          <p:cNvSpPr>
            <a:spLocks noChangeAspect="1"/>
          </p:cNvSpPr>
          <p:nvPr/>
        </p:nvSpPr>
        <p:spPr>
          <a:xfrm>
            <a:off x="6443007" y="4585142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3" name="Esagono 42">
            <a:extLst>
              <a:ext uri="{FF2B5EF4-FFF2-40B4-BE49-F238E27FC236}">
                <a16:creationId xmlns:a16="http://schemas.microsoft.com/office/drawing/2014/main" id="{A67EC4E1-CD07-4B3C-A43B-0475B326B5F2}"/>
              </a:ext>
            </a:extLst>
          </p:cNvPr>
          <p:cNvSpPr>
            <a:spLocks noChangeAspect="1"/>
          </p:cNvSpPr>
          <p:nvPr/>
        </p:nvSpPr>
        <p:spPr>
          <a:xfrm>
            <a:off x="6094128" y="2073880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4" name="Esagono 43">
            <a:extLst>
              <a:ext uri="{FF2B5EF4-FFF2-40B4-BE49-F238E27FC236}">
                <a16:creationId xmlns:a16="http://schemas.microsoft.com/office/drawing/2014/main" id="{F837B528-6D6E-4216-8B1D-281B986FC4D0}"/>
              </a:ext>
            </a:extLst>
          </p:cNvPr>
          <p:cNvSpPr>
            <a:spLocks noChangeAspect="1"/>
          </p:cNvSpPr>
          <p:nvPr/>
        </p:nvSpPr>
        <p:spPr>
          <a:xfrm>
            <a:off x="7995751" y="2007508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5" name="Esagono 44">
            <a:extLst>
              <a:ext uri="{FF2B5EF4-FFF2-40B4-BE49-F238E27FC236}">
                <a16:creationId xmlns:a16="http://schemas.microsoft.com/office/drawing/2014/main" id="{71712398-62BA-4EEE-9E02-A89C1C6F9883}"/>
              </a:ext>
            </a:extLst>
          </p:cNvPr>
          <p:cNvSpPr>
            <a:spLocks noChangeAspect="1"/>
          </p:cNvSpPr>
          <p:nvPr/>
        </p:nvSpPr>
        <p:spPr>
          <a:xfrm>
            <a:off x="8032976" y="6280313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6" name="Esagono 45">
            <a:extLst>
              <a:ext uri="{FF2B5EF4-FFF2-40B4-BE49-F238E27FC236}">
                <a16:creationId xmlns:a16="http://schemas.microsoft.com/office/drawing/2014/main" id="{7A6A8FB2-A370-445B-984C-5414F28280C0}"/>
              </a:ext>
            </a:extLst>
          </p:cNvPr>
          <p:cNvSpPr>
            <a:spLocks noChangeAspect="1"/>
          </p:cNvSpPr>
          <p:nvPr/>
        </p:nvSpPr>
        <p:spPr>
          <a:xfrm>
            <a:off x="10932192" y="3910784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7" name="Esagono 46">
            <a:extLst>
              <a:ext uri="{FF2B5EF4-FFF2-40B4-BE49-F238E27FC236}">
                <a16:creationId xmlns:a16="http://schemas.microsoft.com/office/drawing/2014/main" id="{3C484A3D-5B66-4C42-9647-CF2804884B43}"/>
              </a:ext>
            </a:extLst>
          </p:cNvPr>
          <p:cNvSpPr>
            <a:spLocks noChangeAspect="1"/>
          </p:cNvSpPr>
          <p:nvPr/>
        </p:nvSpPr>
        <p:spPr>
          <a:xfrm>
            <a:off x="5467664" y="5035900"/>
            <a:ext cx="1566281" cy="1330432"/>
          </a:xfrm>
          <a:prstGeom prst="hexagon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8" name="Esagono 47">
            <a:extLst>
              <a:ext uri="{FF2B5EF4-FFF2-40B4-BE49-F238E27FC236}">
                <a16:creationId xmlns:a16="http://schemas.microsoft.com/office/drawing/2014/main" id="{4D955D94-A81C-4566-8073-D2657C9BD9C7}"/>
              </a:ext>
            </a:extLst>
          </p:cNvPr>
          <p:cNvSpPr>
            <a:spLocks noChangeAspect="1"/>
          </p:cNvSpPr>
          <p:nvPr/>
        </p:nvSpPr>
        <p:spPr>
          <a:xfrm>
            <a:off x="10936737" y="5505347"/>
            <a:ext cx="2294622" cy="1949100"/>
          </a:xfrm>
          <a:prstGeom prst="hexagon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Esagono 49">
            <a:extLst>
              <a:ext uri="{FF2B5EF4-FFF2-40B4-BE49-F238E27FC236}">
                <a16:creationId xmlns:a16="http://schemas.microsoft.com/office/drawing/2014/main" id="{63AF370B-95A9-4F81-990F-26F73C4A047A}"/>
              </a:ext>
            </a:extLst>
          </p:cNvPr>
          <p:cNvSpPr>
            <a:spLocks noChangeAspect="1"/>
          </p:cNvSpPr>
          <p:nvPr/>
        </p:nvSpPr>
        <p:spPr>
          <a:xfrm>
            <a:off x="10185339" y="173292"/>
            <a:ext cx="1744578" cy="1481881"/>
          </a:xfrm>
          <a:prstGeom prst="hexagon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3" name="Esagono 52">
            <a:extLst>
              <a:ext uri="{FF2B5EF4-FFF2-40B4-BE49-F238E27FC236}">
                <a16:creationId xmlns:a16="http://schemas.microsoft.com/office/drawing/2014/main" id="{B3587704-AF4C-4826-990A-649F1E4FCCDD}"/>
              </a:ext>
            </a:extLst>
          </p:cNvPr>
          <p:cNvSpPr>
            <a:spLocks noChangeAspect="1"/>
          </p:cNvSpPr>
          <p:nvPr/>
        </p:nvSpPr>
        <p:spPr>
          <a:xfrm>
            <a:off x="7420062" y="402907"/>
            <a:ext cx="1990123" cy="1690452"/>
          </a:xfrm>
          <a:prstGeom prst="hexagon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98898EF-1727-41E2-8C15-7404194D5631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4" y="228366"/>
            <a:ext cx="1641916" cy="1396625"/>
            <a:chOff x="9719465" y="2298374"/>
            <a:chExt cx="2294622" cy="1951821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391E883-E295-4160-B4B3-5D9FE4620948}"/>
                </a:ext>
              </a:extLst>
            </p:cNvPr>
            <p:cNvGrpSpPr/>
            <p:nvPr/>
          </p:nvGrpSpPr>
          <p:grpSpPr>
            <a:xfrm>
              <a:off x="9719465" y="2298374"/>
              <a:ext cx="2294622" cy="1951821"/>
              <a:chOff x="9719465" y="2298374"/>
              <a:chExt cx="2294622" cy="1951821"/>
            </a:xfrm>
          </p:grpSpPr>
          <p:sp>
            <p:nvSpPr>
              <p:cNvPr id="16" name="Esagono 15">
                <a:extLst>
                  <a:ext uri="{FF2B5EF4-FFF2-40B4-BE49-F238E27FC236}">
                    <a16:creationId xmlns:a16="http://schemas.microsoft.com/office/drawing/2014/main" id="{128AD455-2CF2-4103-B43B-F2DCC3A4D0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19465" y="2301095"/>
                <a:ext cx="2294622" cy="1949100"/>
              </a:xfrm>
              <a:prstGeom prst="hexagon">
                <a:avLst/>
              </a:prstGeom>
              <a:solidFill>
                <a:srgbClr val="381C10">
                  <a:alpha val="40000"/>
                </a:srgbClr>
              </a:solidFill>
              <a:ln w="38100">
                <a:solidFill>
                  <a:srgbClr val="F1B6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17" name="Immagine 16">
                <a:extLst>
                  <a:ext uri="{FF2B5EF4-FFF2-40B4-BE49-F238E27FC236}">
                    <a16:creationId xmlns:a16="http://schemas.microsoft.com/office/drawing/2014/main" id="{647E725D-B686-4405-AC09-BC7D25C50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9809" y="2298374"/>
                <a:ext cx="1759110" cy="1841999"/>
              </a:xfrm>
              <a:prstGeom prst="rect">
                <a:avLst/>
              </a:prstGeom>
            </p:spPr>
          </p:pic>
        </p:grpSp>
        <p:pic>
          <p:nvPicPr>
            <p:cNvPr id="15" name="Elemento grafico 14">
              <a:extLst>
                <a:ext uri="{FF2B5EF4-FFF2-40B4-BE49-F238E27FC236}">
                  <a16:creationId xmlns:a16="http://schemas.microsoft.com/office/drawing/2014/main" id="{D4705FDE-EA88-43A1-97EF-F6F508F7E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6366" y="3230066"/>
              <a:ext cx="373809" cy="373809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44E94087-8D70-4B19-A345-0FE419ADC0BF}"/>
              </a:ext>
            </a:extLst>
          </p:cNvPr>
          <p:cNvSpPr/>
          <p:nvPr/>
        </p:nvSpPr>
        <p:spPr>
          <a:xfrm>
            <a:off x="2635064" y="666042"/>
            <a:ext cx="4277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it-IT" sz="2800" b="1" dirty="0">
                <a:solidFill>
                  <a:srgbClr val="EBF0F9"/>
                </a:solidFill>
                <a:latin typeface="Montserrat" panose="00000500000000000000" pitchFamily="2" charset="0"/>
              </a:rPr>
              <a:t>MODELLAZIONE          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CC4E3B5-7EB9-47EB-A6EC-FDB5B981A1D5}"/>
              </a:ext>
            </a:extLst>
          </p:cNvPr>
          <p:cNvCxnSpPr>
            <a:cxnSpLocks/>
          </p:cNvCxnSpPr>
          <p:nvPr/>
        </p:nvCxnSpPr>
        <p:spPr>
          <a:xfrm flipH="1" flipV="1">
            <a:off x="1602583" y="216936"/>
            <a:ext cx="471034" cy="935354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B1EFA37-F903-4C9B-ACD1-665FBDFED6A5}"/>
              </a:ext>
            </a:extLst>
          </p:cNvPr>
          <p:cNvCxnSpPr>
            <a:cxnSpLocks/>
          </p:cNvCxnSpPr>
          <p:nvPr/>
        </p:nvCxnSpPr>
        <p:spPr>
          <a:xfrm flipV="1">
            <a:off x="1602583" y="727636"/>
            <a:ext cx="445399" cy="906838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69411F7-41E4-463E-9245-31589D6E638C}"/>
              </a:ext>
            </a:extLst>
          </p:cNvPr>
          <p:cNvGrpSpPr/>
          <p:nvPr/>
        </p:nvGrpSpPr>
        <p:grpSpPr>
          <a:xfrm>
            <a:off x="7471435" y="705145"/>
            <a:ext cx="4011660" cy="3725793"/>
            <a:chOff x="5959190" y="371474"/>
            <a:chExt cx="4011660" cy="372579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CD019BCE-3247-4432-A4EB-17221407BD45}"/>
                </a:ext>
              </a:extLst>
            </p:cNvPr>
            <p:cNvSpPr/>
            <p:nvPr/>
          </p:nvSpPr>
          <p:spPr>
            <a:xfrm>
              <a:off x="7748767" y="666042"/>
              <a:ext cx="2222083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800" dirty="0" err="1">
                  <a:solidFill>
                    <a:srgbClr val="EBF0F9"/>
                  </a:solidFill>
                  <a:latin typeface="Montserrat" panose="00000500000000000000" pitchFamily="2" charset="0"/>
                </a:rPr>
                <a:t>Propensity</a:t>
              </a:r>
              <a:r>
                <a:rPr lang="it-IT" sz="2800" dirty="0">
                  <a:solidFill>
                    <a:srgbClr val="EBF0F9"/>
                  </a:solidFill>
                  <a:latin typeface="Montserrat" panose="00000500000000000000" pitchFamily="2" charset="0"/>
                </a:rPr>
                <a:t> </a:t>
              </a:r>
            </a:p>
            <a:p>
              <a:r>
                <a:rPr lang="it-IT" sz="2800" dirty="0">
                  <a:solidFill>
                    <a:srgbClr val="EBF0F9"/>
                  </a:solidFill>
                  <a:latin typeface="Montserrat" panose="00000500000000000000" pitchFamily="2" charset="0"/>
                </a:rPr>
                <a:t>    to </a:t>
              </a:r>
              <a:r>
                <a:rPr lang="it-IT" sz="2800" b="1" dirty="0" err="1">
                  <a:solidFill>
                    <a:srgbClr val="EBF0F9"/>
                  </a:solidFill>
                  <a:latin typeface="Montserrat" panose="00000500000000000000" pitchFamily="2" charset="0"/>
                </a:rPr>
                <a:t>churn</a:t>
              </a:r>
              <a:endParaRPr lang="it-IT" sz="2800" dirty="0"/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179C493-D051-456B-B6B8-A9D12C1C1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798" t="4156" b="585"/>
            <a:stretch/>
          </p:blipFill>
          <p:spPr>
            <a:xfrm>
              <a:off x="5965396" y="371474"/>
              <a:ext cx="3932596" cy="3716432"/>
            </a:xfrm>
            <a:prstGeom prst="rect">
              <a:avLst/>
            </a:prstGeom>
            <a:ln>
              <a:noFill/>
            </a:ln>
            <a:effectLst>
              <a:glow rad="215900">
                <a:schemeClr val="tx2">
                  <a:alpha val="50000"/>
                </a:schemeClr>
              </a:glow>
              <a:softEdge rad="0"/>
            </a:effectLst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D660860-9BFA-4EA9-AE2F-2DDA956AED42}"/>
                </a:ext>
              </a:extLst>
            </p:cNvPr>
            <p:cNvSpPr txBox="1"/>
            <p:nvPr/>
          </p:nvSpPr>
          <p:spPr>
            <a:xfrm rot="5400000">
              <a:off x="6110951" y="1776484"/>
              <a:ext cx="2230098" cy="223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50" dirty="0">
                  <a:latin typeface="Montserrat" panose="00000500000000000000" pitchFamily="2" charset="0"/>
                </a:rPr>
                <a:t>Ultimo acquisto - Penultimo acquisto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86A4B88E-E341-4106-91CC-1A012A391DDB}"/>
                </a:ext>
              </a:extLst>
            </p:cNvPr>
            <p:cNvSpPr/>
            <p:nvPr/>
          </p:nvSpPr>
          <p:spPr>
            <a:xfrm>
              <a:off x="5959190" y="371474"/>
              <a:ext cx="483003" cy="3716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330367D-480B-4A91-9EE5-FF59A3CE9FB1}"/>
                </a:ext>
              </a:extLst>
            </p:cNvPr>
            <p:cNvSpPr txBox="1"/>
            <p:nvPr/>
          </p:nvSpPr>
          <p:spPr>
            <a:xfrm>
              <a:off x="6107824" y="751056"/>
              <a:ext cx="39305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40000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FC8770DD-A9FD-46FC-A624-5FDC3C22D0CE}"/>
                </a:ext>
              </a:extLst>
            </p:cNvPr>
            <p:cNvSpPr txBox="1"/>
            <p:nvPr/>
          </p:nvSpPr>
          <p:spPr>
            <a:xfrm>
              <a:off x="6110183" y="1470121"/>
              <a:ext cx="38824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30000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AA64B6D1-A58A-4AB8-9AEE-A7DD7661FFD9}"/>
                </a:ext>
              </a:extLst>
            </p:cNvPr>
            <p:cNvSpPr txBox="1"/>
            <p:nvPr/>
          </p:nvSpPr>
          <p:spPr>
            <a:xfrm>
              <a:off x="6110183" y="2190967"/>
              <a:ext cx="38824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20000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0172A2A-1CB1-4AED-8AFF-2F3C28195B14}"/>
                </a:ext>
              </a:extLst>
            </p:cNvPr>
            <p:cNvSpPr txBox="1"/>
            <p:nvPr/>
          </p:nvSpPr>
          <p:spPr>
            <a:xfrm>
              <a:off x="6114154" y="2911813"/>
              <a:ext cx="37382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10000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6A2DCA78-992F-4745-92D4-5D5FB3393195}"/>
                </a:ext>
              </a:extLst>
            </p:cNvPr>
            <p:cNvSpPr txBox="1"/>
            <p:nvPr/>
          </p:nvSpPr>
          <p:spPr>
            <a:xfrm>
              <a:off x="6272087" y="3634004"/>
              <a:ext cx="22634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DB5A37A1-06F3-489C-89B5-0D512D59F678}"/>
                </a:ext>
              </a:extLst>
            </p:cNvPr>
            <p:cNvSpPr/>
            <p:nvPr/>
          </p:nvSpPr>
          <p:spPr>
            <a:xfrm rot="5400000">
              <a:off x="7867507" y="2369956"/>
              <a:ext cx="298660" cy="31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01053FB4-EFFE-4F61-8186-3EAF1E52C98A}"/>
                </a:ext>
              </a:extLst>
            </p:cNvPr>
            <p:cNvSpPr txBox="1"/>
            <p:nvPr/>
          </p:nvSpPr>
          <p:spPr>
            <a:xfrm>
              <a:off x="6470628" y="3777440"/>
              <a:ext cx="22634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BAC1E677-4C1B-4D5E-98E7-7D797A79948F}"/>
                </a:ext>
              </a:extLst>
            </p:cNvPr>
            <p:cNvSpPr txBox="1"/>
            <p:nvPr/>
          </p:nvSpPr>
          <p:spPr>
            <a:xfrm>
              <a:off x="6706092" y="3777440"/>
              <a:ext cx="26321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30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3C86BA1-E514-46A3-B0B1-D5D4F6EC51A6}"/>
                </a:ext>
              </a:extLst>
            </p:cNvPr>
            <p:cNvSpPr txBox="1"/>
            <p:nvPr/>
          </p:nvSpPr>
          <p:spPr>
            <a:xfrm>
              <a:off x="6958767" y="3777182"/>
              <a:ext cx="268022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it-IT" sz="500" b="1" dirty="0">
                  <a:solidFill>
                    <a:srgbClr val="8E0000"/>
                  </a:solidFill>
                  <a:latin typeface="Montserrat" panose="00000500000000000000" pitchFamily="2" charset="0"/>
                </a:rPr>
                <a:t>60</a:t>
              </a:r>
              <a:endParaRPr lang="it-IT" b="1" dirty="0">
                <a:solidFill>
                  <a:srgbClr val="8E0000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839CCB9-A88C-4EF0-9A95-4EBBE3B89D0C}"/>
                </a:ext>
              </a:extLst>
            </p:cNvPr>
            <p:cNvSpPr txBox="1"/>
            <p:nvPr/>
          </p:nvSpPr>
          <p:spPr>
            <a:xfrm>
              <a:off x="7211442" y="3777181"/>
              <a:ext cx="26481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90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780A755B-D059-4FE8-ADD5-96C36F98331E}"/>
                </a:ext>
              </a:extLst>
            </p:cNvPr>
            <p:cNvSpPr txBox="1"/>
            <p:nvPr/>
          </p:nvSpPr>
          <p:spPr>
            <a:xfrm>
              <a:off x="7460047" y="3776208"/>
              <a:ext cx="28565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120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195C1CD9-7796-4FA4-A80F-0582ADDE6B99}"/>
                </a:ext>
              </a:extLst>
            </p:cNvPr>
            <p:cNvSpPr txBox="1"/>
            <p:nvPr/>
          </p:nvSpPr>
          <p:spPr>
            <a:xfrm>
              <a:off x="7713989" y="3776208"/>
              <a:ext cx="28565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150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674DDF75-3050-43D6-90C9-7E18F0352E5D}"/>
                </a:ext>
              </a:extLst>
            </p:cNvPr>
            <p:cNvSpPr txBox="1"/>
            <p:nvPr/>
          </p:nvSpPr>
          <p:spPr>
            <a:xfrm>
              <a:off x="7963123" y="3771087"/>
              <a:ext cx="29046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180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8B4A86A1-4A9F-48B9-BFD0-99B3C0F8B911}"/>
                </a:ext>
              </a:extLst>
            </p:cNvPr>
            <p:cNvSpPr txBox="1"/>
            <p:nvPr/>
          </p:nvSpPr>
          <p:spPr>
            <a:xfrm>
              <a:off x="8217065" y="3771086"/>
              <a:ext cx="28565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210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633E180-B170-4C5E-9E08-40569E501501}"/>
                </a:ext>
              </a:extLst>
            </p:cNvPr>
            <p:cNvSpPr txBox="1"/>
            <p:nvPr/>
          </p:nvSpPr>
          <p:spPr>
            <a:xfrm>
              <a:off x="8469740" y="3777440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240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09A8729E-1DAF-4E05-8E37-BE582516F3A7}"/>
                </a:ext>
              </a:extLst>
            </p:cNvPr>
            <p:cNvSpPr txBox="1"/>
            <p:nvPr/>
          </p:nvSpPr>
          <p:spPr>
            <a:xfrm>
              <a:off x="8713791" y="3771460"/>
              <a:ext cx="30168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270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496B6DF1-4AAB-4A25-9C20-E478546B0037}"/>
                </a:ext>
              </a:extLst>
            </p:cNvPr>
            <p:cNvSpPr txBox="1"/>
            <p:nvPr/>
          </p:nvSpPr>
          <p:spPr>
            <a:xfrm>
              <a:off x="8961319" y="3771085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300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632BCEBA-DAB4-4FA6-BB16-46A0A1169677}"/>
                </a:ext>
              </a:extLst>
            </p:cNvPr>
            <p:cNvSpPr txBox="1"/>
            <p:nvPr/>
          </p:nvSpPr>
          <p:spPr>
            <a:xfrm rot="16200000">
              <a:off x="5513832" y="2169125"/>
              <a:ext cx="11031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>
                  <a:solidFill>
                    <a:srgbClr val="002060"/>
                  </a:solidFill>
                  <a:latin typeface="Montserrat" panose="00000500000000000000" pitchFamily="2" charset="0"/>
                </a:rPr>
                <a:t>Frequenza assoluta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FF366491-B217-48B5-B92A-4B0C769745BB}"/>
                </a:ext>
              </a:extLst>
            </p:cNvPr>
            <p:cNvSpPr txBox="1"/>
            <p:nvPr/>
          </p:nvSpPr>
          <p:spPr>
            <a:xfrm>
              <a:off x="7696334" y="3897212"/>
              <a:ext cx="46198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>
                  <a:solidFill>
                    <a:srgbClr val="002060"/>
                  </a:solidFill>
                  <a:latin typeface="Montserrat" panose="00000500000000000000" pitchFamily="2" charset="0"/>
                </a:rPr>
                <a:t>giorni</a:t>
              </a:r>
            </a:p>
          </p:txBody>
        </p:sp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EAB5BFD0-A088-4E09-828B-1BBAF5055F3C}"/>
                </a:ext>
              </a:extLst>
            </p:cNvPr>
            <p:cNvSpPr/>
            <p:nvPr/>
          </p:nvSpPr>
          <p:spPr>
            <a:xfrm>
              <a:off x="6969293" y="3753956"/>
              <a:ext cx="233258" cy="200055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C2292D0-0555-4D90-9EE9-178A36F09CCD}"/>
              </a:ext>
            </a:extLst>
          </p:cNvPr>
          <p:cNvSpPr txBox="1"/>
          <p:nvPr/>
        </p:nvSpPr>
        <p:spPr>
          <a:xfrm>
            <a:off x="6756084" y="4624466"/>
            <a:ext cx="4904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E7F0E7"/>
                </a:solidFill>
                <a:latin typeface="Montserrat" panose="00000500000000000000" pitchFamily="2" charset="0"/>
              </a:rPr>
              <a:t>Cercando di capire dopo quanto tempo un cliente poteva essere definito «</a:t>
            </a:r>
            <a:r>
              <a:rPr lang="it-IT" dirty="0" err="1">
                <a:solidFill>
                  <a:srgbClr val="E7F0E7"/>
                </a:solidFill>
                <a:latin typeface="Montserrat" panose="00000500000000000000" pitchFamily="2" charset="0"/>
              </a:rPr>
              <a:t>churner</a:t>
            </a:r>
            <a:r>
              <a:rPr lang="it-IT" dirty="0">
                <a:solidFill>
                  <a:srgbClr val="E7F0E7"/>
                </a:solidFill>
                <a:latin typeface="Montserrat" panose="00000500000000000000" pitchFamily="2" charset="0"/>
              </a:rPr>
              <a:t>», abbiamo calcolato i giorni trascorsi tra l’ultimo e il penultimo acquisto registrati.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03FE4A75-8363-4D95-8A90-810618D667B6}"/>
              </a:ext>
            </a:extLst>
          </p:cNvPr>
          <p:cNvSpPr/>
          <p:nvPr/>
        </p:nvSpPr>
        <p:spPr>
          <a:xfrm>
            <a:off x="1466315" y="3768884"/>
            <a:ext cx="464111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Algoritmi di 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Machine Learning</a:t>
            </a:r>
            <a:r>
              <a:rPr lang="it-IT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:</a:t>
            </a:r>
          </a:p>
          <a:p>
            <a:endParaRPr lang="it-IT" sz="1000" b="1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Bagging</a:t>
            </a:r>
            <a:r>
              <a:rPr lang="it-IT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>
                <a:solidFill>
                  <a:srgbClr val="222A35"/>
                </a:solidFill>
                <a:latin typeface="Montserrat" panose="00000500000000000000" pitchFamily="2" charset="0"/>
              </a:rPr>
              <a:t>(</a:t>
            </a:r>
            <a:r>
              <a:rPr lang="it-IT" sz="2000" dirty="0" err="1">
                <a:solidFill>
                  <a:srgbClr val="222A35"/>
                </a:solidFill>
                <a:latin typeface="Montserrat" panose="00000500000000000000" pitchFamily="2" charset="0"/>
              </a:rPr>
              <a:t>ensamble</a:t>
            </a:r>
            <a:r>
              <a:rPr lang="it-IT" sz="2000" b="1" dirty="0">
                <a:solidFill>
                  <a:srgbClr val="222A35"/>
                </a:solidFill>
                <a:latin typeface="Montserrat" panose="00000500000000000000" pitchFamily="2" charset="0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GLM</a:t>
            </a: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Naive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Bayes</a:t>
            </a:r>
            <a:endParaRPr lang="it-IT" sz="2000" b="1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Random </a:t>
            </a: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Forest</a:t>
            </a:r>
            <a:endParaRPr lang="it-IT" sz="2000" b="1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Decision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Tree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 (</a:t>
            </a:r>
            <a:r>
              <a:rPr lang="it-IT" sz="2000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rpart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342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ttangolo 51">
            <a:extLst>
              <a:ext uri="{FF2B5EF4-FFF2-40B4-BE49-F238E27FC236}">
                <a16:creationId xmlns:a16="http://schemas.microsoft.com/office/drawing/2014/main" id="{1A4376CA-150A-4993-B5CA-210D8BA23634}"/>
              </a:ext>
            </a:extLst>
          </p:cNvPr>
          <p:cNvSpPr/>
          <p:nvPr/>
        </p:nvSpPr>
        <p:spPr>
          <a:xfrm>
            <a:off x="1466315" y="3768884"/>
            <a:ext cx="464111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Algoritmi di 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Machine Learning</a:t>
            </a:r>
            <a:r>
              <a:rPr lang="it-IT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:</a:t>
            </a:r>
          </a:p>
          <a:p>
            <a:endParaRPr lang="it-IT" sz="1000" b="1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Bagging</a:t>
            </a:r>
            <a:endParaRPr lang="it-IT" sz="2000" b="1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GLM</a:t>
            </a: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Naive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Bayes</a:t>
            </a:r>
            <a:endParaRPr lang="it-IT" sz="2000" b="1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Random </a:t>
            </a: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Forest</a:t>
            </a:r>
            <a:endParaRPr lang="it-IT" sz="2000" b="1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Decision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Tree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 (</a:t>
            </a:r>
            <a:r>
              <a:rPr lang="it-IT" sz="2000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rpart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AE1E683-33E4-4565-AAA8-A2D460D32B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98898EF-1727-41E2-8C15-7404194D5631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4" y="228366"/>
            <a:ext cx="1641916" cy="1396625"/>
            <a:chOff x="9719465" y="2298374"/>
            <a:chExt cx="2294622" cy="1951821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391E883-E295-4160-B4B3-5D9FE4620948}"/>
                </a:ext>
              </a:extLst>
            </p:cNvPr>
            <p:cNvGrpSpPr/>
            <p:nvPr/>
          </p:nvGrpSpPr>
          <p:grpSpPr>
            <a:xfrm>
              <a:off x="9719465" y="2298374"/>
              <a:ext cx="2294622" cy="1951821"/>
              <a:chOff x="9719465" y="2298374"/>
              <a:chExt cx="2294622" cy="1951821"/>
            </a:xfrm>
          </p:grpSpPr>
          <p:sp>
            <p:nvSpPr>
              <p:cNvPr id="16" name="Esagono 15">
                <a:extLst>
                  <a:ext uri="{FF2B5EF4-FFF2-40B4-BE49-F238E27FC236}">
                    <a16:creationId xmlns:a16="http://schemas.microsoft.com/office/drawing/2014/main" id="{128AD455-2CF2-4103-B43B-F2DCC3A4D0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19465" y="2301095"/>
                <a:ext cx="2294622" cy="1949100"/>
              </a:xfrm>
              <a:prstGeom prst="hexagon">
                <a:avLst/>
              </a:prstGeom>
              <a:solidFill>
                <a:srgbClr val="381C10">
                  <a:alpha val="40000"/>
                </a:srgbClr>
              </a:solidFill>
              <a:ln w="38100">
                <a:solidFill>
                  <a:srgbClr val="F1B6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17" name="Immagine 16">
                <a:extLst>
                  <a:ext uri="{FF2B5EF4-FFF2-40B4-BE49-F238E27FC236}">
                    <a16:creationId xmlns:a16="http://schemas.microsoft.com/office/drawing/2014/main" id="{647E725D-B686-4405-AC09-BC7D25C50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9809" y="2298374"/>
                <a:ext cx="1759110" cy="1841999"/>
              </a:xfrm>
              <a:prstGeom prst="rect">
                <a:avLst/>
              </a:prstGeom>
            </p:spPr>
          </p:pic>
        </p:grpSp>
        <p:pic>
          <p:nvPicPr>
            <p:cNvPr id="15" name="Elemento grafico 14">
              <a:extLst>
                <a:ext uri="{FF2B5EF4-FFF2-40B4-BE49-F238E27FC236}">
                  <a16:creationId xmlns:a16="http://schemas.microsoft.com/office/drawing/2014/main" id="{D4705FDE-EA88-43A1-97EF-F6F508F7E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6366" y="3230066"/>
              <a:ext cx="373809" cy="373809"/>
            </a:xfrm>
            <a:prstGeom prst="rect">
              <a:avLst/>
            </a:prstGeom>
          </p:spPr>
        </p:pic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44E94087-8D70-4B19-A345-0FE419ADC0BF}"/>
              </a:ext>
            </a:extLst>
          </p:cNvPr>
          <p:cNvSpPr/>
          <p:nvPr/>
        </p:nvSpPr>
        <p:spPr>
          <a:xfrm>
            <a:off x="2635064" y="666042"/>
            <a:ext cx="4277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it-IT" sz="2800" b="1" dirty="0">
                <a:solidFill>
                  <a:srgbClr val="EBF0F9"/>
                </a:solidFill>
                <a:latin typeface="Montserrat" panose="00000500000000000000" pitchFamily="2" charset="0"/>
              </a:rPr>
              <a:t>MODELLAZIONE          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CC4E3B5-7EB9-47EB-A6EC-FDB5B981A1D5}"/>
              </a:ext>
            </a:extLst>
          </p:cNvPr>
          <p:cNvCxnSpPr>
            <a:cxnSpLocks/>
          </p:cNvCxnSpPr>
          <p:nvPr/>
        </p:nvCxnSpPr>
        <p:spPr>
          <a:xfrm flipH="1" flipV="1">
            <a:off x="1602583" y="216936"/>
            <a:ext cx="471034" cy="935354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B1EFA37-F903-4C9B-ACD1-665FBDFED6A5}"/>
              </a:ext>
            </a:extLst>
          </p:cNvPr>
          <p:cNvCxnSpPr>
            <a:cxnSpLocks/>
          </p:cNvCxnSpPr>
          <p:nvPr/>
        </p:nvCxnSpPr>
        <p:spPr>
          <a:xfrm flipV="1">
            <a:off x="1602583" y="727636"/>
            <a:ext cx="445399" cy="906838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agono 39">
            <a:extLst>
              <a:ext uri="{FF2B5EF4-FFF2-40B4-BE49-F238E27FC236}">
                <a16:creationId xmlns:a16="http://schemas.microsoft.com/office/drawing/2014/main" id="{09688550-7751-442A-B581-C280169E7FA1}"/>
              </a:ext>
            </a:extLst>
          </p:cNvPr>
          <p:cNvSpPr>
            <a:spLocks noChangeAspect="1"/>
          </p:cNvSpPr>
          <p:nvPr/>
        </p:nvSpPr>
        <p:spPr>
          <a:xfrm>
            <a:off x="1667496" y="525252"/>
            <a:ext cx="2294622" cy="1949100"/>
          </a:xfrm>
          <a:prstGeom prst="hexagon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rapezio 1">
            <a:extLst>
              <a:ext uri="{FF2B5EF4-FFF2-40B4-BE49-F238E27FC236}">
                <a16:creationId xmlns:a16="http://schemas.microsoft.com/office/drawing/2014/main" id="{0B035B5B-D854-4683-BF14-2D6BF572358E}"/>
              </a:ext>
            </a:extLst>
          </p:cNvPr>
          <p:cNvSpPr/>
          <p:nvPr/>
        </p:nvSpPr>
        <p:spPr>
          <a:xfrm flipH="1" flipV="1">
            <a:off x="-2713963" y="0"/>
            <a:ext cx="10006098" cy="6858000"/>
          </a:xfrm>
          <a:prstGeom prst="trapezoid">
            <a:avLst>
              <a:gd name="adj" fmla="val 26857"/>
            </a:avLst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Esagono 41">
            <a:extLst>
              <a:ext uri="{FF2B5EF4-FFF2-40B4-BE49-F238E27FC236}">
                <a16:creationId xmlns:a16="http://schemas.microsoft.com/office/drawing/2014/main" id="{4F8B7A68-DC17-407E-A297-56679608C870}"/>
              </a:ext>
            </a:extLst>
          </p:cNvPr>
          <p:cNvSpPr>
            <a:spLocks noChangeAspect="1"/>
          </p:cNvSpPr>
          <p:nvPr/>
        </p:nvSpPr>
        <p:spPr>
          <a:xfrm>
            <a:off x="249599" y="2740689"/>
            <a:ext cx="1566281" cy="1330432"/>
          </a:xfrm>
          <a:prstGeom prst="hexagon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Esagono 49">
            <a:extLst>
              <a:ext uri="{FF2B5EF4-FFF2-40B4-BE49-F238E27FC236}">
                <a16:creationId xmlns:a16="http://schemas.microsoft.com/office/drawing/2014/main" id="{3CD7058D-0F80-4CE8-A67F-91CCF72A1A14}"/>
              </a:ext>
            </a:extLst>
          </p:cNvPr>
          <p:cNvSpPr>
            <a:spLocks noChangeAspect="1"/>
          </p:cNvSpPr>
          <p:nvPr/>
        </p:nvSpPr>
        <p:spPr>
          <a:xfrm>
            <a:off x="4219909" y="5180901"/>
            <a:ext cx="1744578" cy="1481881"/>
          </a:xfrm>
          <a:prstGeom prst="hexagon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44" name="Esagono 43">
            <a:extLst>
              <a:ext uri="{FF2B5EF4-FFF2-40B4-BE49-F238E27FC236}">
                <a16:creationId xmlns:a16="http://schemas.microsoft.com/office/drawing/2014/main" id="{E93D49AB-EDCD-4C6B-86D8-574D1C296774}"/>
              </a:ext>
            </a:extLst>
          </p:cNvPr>
          <p:cNvSpPr>
            <a:spLocks noChangeAspect="1"/>
          </p:cNvSpPr>
          <p:nvPr/>
        </p:nvSpPr>
        <p:spPr>
          <a:xfrm>
            <a:off x="-271352" y="4432179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5" name="Esagono 44">
            <a:extLst>
              <a:ext uri="{FF2B5EF4-FFF2-40B4-BE49-F238E27FC236}">
                <a16:creationId xmlns:a16="http://schemas.microsoft.com/office/drawing/2014/main" id="{26786C95-DB3D-4F93-8464-24136B6E3476}"/>
              </a:ext>
            </a:extLst>
          </p:cNvPr>
          <p:cNvSpPr>
            <a:spLocks noChangeAspect="1"/>
          </p:cNvSpPr>
          <p:nvPr/>
        </p:nvSpPr>
        <p:spPr>
          <a:xfrm>
            <a:off x="1630271" y="3717501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617BDD0-75A6-4DDC-BEC8-6E3B2C38DFC5}"/>
              </a:ext>
            </a:extLst>
          </p:cNvPr>
          <p:cNvSpPr/>
          <p:nvPr/>
        </p:nvSpPr>
        <p:spPr>
          <a:xfrm>
            <a:off x="7748767" y="666042"/>
            <a:ext cx="222208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err="1">
                <a:solidFill>
                  <a:srgbClr val="EBF0F9"/>
                </a:solidFill>
                <a:latin typeface="Montserrat" panose="00000500000000000000" pitchFamily="2" charset="0"/>
              </a:rPr>
              <a:t>Propensity</a:t>
            </a:r>
            <a:r>
              <a:rPr lang="it-IT" sz="2800" dirty="0">
                <a:solidFill>
                  <a:srgbClr val="EBF0F9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it-IT" sz="2800" dirty="0">
                <a:solidFill>
                  <a:srgbClr val="EBF0F9"/>
                </a:solidFill>
                <a:latin typeface="Montserrat" panose="00000500000000000000" pitchFamily="2" charset="0"/>
              </a:rPr>
              <a:t>    to </a:t>
            </a:r>
            <a:r>
              <a:rPr lang="it-IT" sz="2800" b="1" dirty="0" err="1">
                <a:solidFill>
                  <a:srgbClr val="EBF0F9"/>
                </a:solidFill>
                <a:latin typeface="Montserrat" panose="00000500000000000000" pitchFamily="2" charset="0"/>
              </a:rPr>
              <a:t>churn</a:t>
            </a:r>
            <a:endParaRPr lang="it-IT" sz="2800" dirty="0"/>
          </a:p>
        </p:txBody>
      </p:sp>
      <p:sp>
        <p:nvSpPr>
          <p:cNvPr id="51" name="Esagono 50">
            <a:extLst>
              <a:ext uri="{FF2B5EF4-FFF2-40B4-BE49-F238E27FC236}">
                <a16:creationId xmlns:a16="http://schemas.microsoft.com/office/drawing/2014/main" id="{C411B514-1F3F-4287-9C74-EC2ED3A12303}"/>
              </a:ext>
            </a:extLst>
          </p:cNvPr>
          <p:cNvSpPr>
            <a:spLocks noChangeAspect="1"/>
          </p:cNvSpPr>
          <p:nvPr/>
        </p:nvSpPr>
        <p:spPr>
          <a:xfrm>
            <a:off x="387004" y="5373721"/>
            <a:ext cx="1990123" cy="1690452"/>
          </a:xfrm>
          <a:prstGeom prst="hexagon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47" name="Esagono 46">
            <a:extLst>
              <a:ext uri="{FF2B5EF4-FFF2-40B4-BE49-F238E27FC236}">
                <a16:creationId xmlns:a16="http://schemas.microsoft.com/office/drawing/2014/main" id="{16791047-CE52-411C-B459-628C8108E424}"/>
              </a:ext>
            </a:extLst>
          </p:cNvPr>
          <p:cNvSpPr>
            <a:spLocks noChangeAspect="1"/>
          </p:cNvSpPr>
          <p:nvPr/>
        </p:nvSpPr>
        <p:spPr>
          <a:xfrm>
            <a:off x="4566712" y="1814225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1C915308-C123-4C9D-B4E9-ECE616CC47DB}"/>
              </a:ext>
            </a:extLst>
          </p:cNvPr>
          <p:cNvGrpSpPr/>
          <p:nvPr/>
        </p:nvGrpSpPr>
        <p:grpSpPr>
          <a:xfrm>
            <a:off x="754902" y="2302663"/>
            <a:ext cx="4182376" cy="4172722"/>
            <a:chOff x="754902" y="2302663"/>
            <a:chExt cx="4182376" cy="417272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599D511-F68C-4EBA-8365-41DA34F14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709" y="2302663"/>
              <a:ext cx="4150569" cy="4150569"/>
            </a:xfrm>
            <a:prstGeom prst="rect">
              <a:avLst/>
            </a:prstGeom>
            <a:effectLst>
              <a:glow rad="215900">
                <a:schemeClr val="tx2">
                  <a:alpha val="50000"/>
                </a:schemeClr>
              </a:glow>
            </a:effectLst>
          </p:spPr>
        </p:pic>
        <p:sp>
          <p:nvSpPr>
            <p:cNvPr id="68" name="Rettangolo 67">
              <a:extLst>
                <a:ext uri="{FF2B5EF4-FFF2-40B4-BE49-F238E27FC236}">
                  <a16:creationId xmlns:a16="http://schemas.microsoft.com/office/drawing/2014/main" id="{9D4065C2-EB6B-419B-BA49-4C86F8347F19}"/>
                </a:ext>
              </a:extLst>
            </p:cNvPr>
            <p:cNvSpPr/>
            <p:nvPr/>
          </p:nvSpPr>
          <p:spPr>
            <a:xfrm rot="5400000">
              <a:off x="2687104" y="4750572"/>
              <a:ext cx="200057" cy="31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45AD347F-1DE3-4B6C-AC17-34A33F98087D}"/>
                </a:ext>
              </a:extLst>
            </p:cNvPr>
            <p:cNvSpPr txBox="1"/>
            <p:nvPr/>
          </p:nvSpPr>
          <p:spPr>
            <a:xfrm>
              <a:off x="1286250" y="6197053"/>
              <a:ext cx="22634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3D7A6787-A686-4C22-8EA1-D6B795A77C09}"/>
                </a:ext>
              </a:extLst>
            </p:cNvPr>
            <p:cNvSpPr txBox="1"/>
            <p:nvPr/>
          </p:nvSpPr>
          <p:spPr>
            <a:xfrm>
              <a:off x="1530249" y="6197052"/>
              <a:ext cx="26321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30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B11A5DD3-E48A-4C06-83DC-588676091DB9}"/>
                </a:ext>
              </a:extLst>
            </p:cNvPr>
            <p:cNvSpPr txBox="1"/>
            <p:nvPr/>
          </p:nvSpPr>
          <p:spPr>
            <a:xfrm>
              <a:off x="1794166" y="6199144"/>
              <a:ext cx="268022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it-IT" sz="500" b="1" dirty="0">
                  <a:solidFill>
                    <a:srgbClr val="8E0000"/>
                  </a:solidFill>
                  <a:latin typeface="Montserrat" panose="00000500000000000000" pitchFamily="2" charset="0"/>
                </a:rPr>
                <a:t>60</a:t>
              </a:r>
              <a:endParaRPr lang="it-IT" b="1" dirty="0">
                <a:solidFill>
                  <a:srgbClr val="8E0000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E0DA1FD9-F6BE-4C45-A4EA-CAFD4D3188B4}"/>
                </a:ext>
              </a:extLst>
            </p:cNvPr>
            <p:cNvSpPr txBox="1"/>
            <p:nvPr/>
          </p:nvSpPr>
          <p:spPr>
            <a:xfrm>
              <a:off x="2059114" y="6200582"/>
              <a:ext cx="26481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90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17B38FAF-1F33-485B-A7F3-55C342D7DA33}"/>
                </a:ext>
              </a:extLst>
            </p:cNvPr>
            <p:cNvSpPr txBox="1"/>
            <p:nvPr/>
          </p:nvSpPr>
          <p:spPr>
            <a:xfrm>
              <a:off x="2315309" y="6197052"/>
              <a:ext cx="28565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120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A2D5E625-A015-4297-BD12-A8983E40B734}"/>
                </a:ext>
              </a:extLst>
            </p:cNvPr>
            <p:cNvSpPr txBox="1"/>
            <p:nvPr/>
          </p:nvSpPr>
          <p:spPr>
            <a:xfrm>
              <a:off x="2575023" y="6193522"/>
              <a:ext cx="28565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150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2052E453-D82E-458D-824F-88CCE046FB4C}"/>
                </a:ext>
              </a:extLst>
            </p:cNvPr>
            <p:cNvSpPr txBox="1"/>
            <p:nvPr/>
          </p:nvSpPr>
          <p:spPr>
            <a:xfrm>
              <a:off x="2838800" y="6195628"/>
              <a:ext cx="29046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180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2C25A171-DE8C-4852-9DEF-A14CF09AB374}"/>
                </a:ext>
              </a:extLst>
            </p:cNvPr>
            <p:cNvSpPr txBox="1"/>
            <p:nvPr/>
          </p:nvSpPr>
          <p:spPr>
            <a:xfrm>
              <a:off x="3093490" y="6193522"/>
              <a:ext cx="28565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210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07F3EAB0-E8B2-4043-B5CD-C1C2C298402D}"/>
                </a:ext>
              </a:extLst>
            </p:cNvPr>
            <p:cNvSpPr txBox="1"/>
            <p:nvPr/>
          </p:nvSpPr>
          <p:spPr>
            <a:xfrm>
              <a:off x="3353789" y="6195902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240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B5F94BB4-7D96-4A6C-A634-F32F10611BCA}"/>
                </a:ext>
              </a:extLst>
            </p:cNvPr>
            <p:cNvSpPr txBox="1"/>
            <p:nvPr/>
          </p:nvSpPr>
          <p:spPr>
            <a:xfrm>
              <a:off x="3614611" y="6193522"/>
              <a:ext cx="30168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270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7A7D030C-D5ED-47BF-9927-B989E1EDFCED}"/>
                </a:ext>
              </a:extLst>
            </p:cNvPr>
            <p:cNvSpPr txBox="1"/>
            <p:nvPr/>
          </p:nvSpPr>
          <p:spPr>
            <a:xfrm>
              <a:off x="3866778" y="6193521"/>
              <a:ext cx="31776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300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D5A0153F-1628-447E-892E-57571890F58A}"/>
                </a:ext>
              </a:extLst>
            </p:cNvPr>
            <p:cNvSpPr txBox="1"/>
            <p:nvPr/>
          </p:nvSpPr>
          <p:spPr>
            <a:xfrm>
              <a:off x="2650860" y="6275330"/>
              <a:ext cx="46198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>
                  <a:solidFill>
                    <a:srgbClr val="002060"/>
                  </a:solidFill>
                  <a:latin typeface="Montserrat" panose="00000500000000000000" pitchFamily="2" charset="0"/>
                </a:rPr>
                <a:t>giorni</a:t>
              </a:r>
            </a:p>
          </p:txBody>
        </p:sp>
        <p:sp>
          <p:nvSpPr>
            <p:cNvPr id="69" name="Rettangolo 68">
              <a:extLst>
                <a:ext uri="{FF2B5EF4-FFF2-40B4-BE49-F238E27FC236}">
                  <a16:creationId xmlns:a16="http://schemas.microsoft.com/office/drawing/2014/main" id="{BD09A705-03BD-4DB7-A28B-5FF5B23BAE26}"/>
                </a:ext>
              </a:extLst>
            </p:cNvPr>
            <p:cNvSpPr/>
            <p:nvPr/>
          </p:nvSpPr>
          <p:spPr>
            <a:xfrm rot="5400000">
              <a:off x="2516326" y="820937"/>
              <a:ext cx="169277" cy="3137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Rettangolo 69">
              <a:extLst>
                <a:ext uri="{FF2B5EF4-FFF2-40B4-BE49-F238E27FC236}">
                  <a16:creationId xmlns:a16="http://schemas.microsoft.com/office/drawing/2014/main" id="{CF82035B-74C3-4BC4-B17C-41DA11DE9ABB}"/>
                </a:ext>
              </a:extLst>
            </p:cNvPr>
            <p:cNvSpPr/>
            <p:nvPr/>
          </p:nvSpPr>
          <p:spPr>
            <a:xfrm>
              <a:off x="805664" y="2576359"/>
              <a:ext cx="285130" cy="3602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3DCCA2E2-DFAF-48BC-B3DE-AFED8DE33E76}"/>
                </a:ext>
              </a:extLst>
            </p:cNvPr>
            <p:cNvSpPr txBox="1"/>
            <p:nvPr/>
          </p:nvSpPr>
          <p:spPr>
            <a:xfrm>
              <a:off x="847036" y="5939113"/>
              <a:ext cx="32252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0.00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C08CF17D-AE77-4AB3-A9FE-E353C9FDE61C}"/>
                </a:ext>
              </a:extLst>
            </p:cNvPr>
            <p:cNvSpPr txBox="1"/>
            <p:nvPr/>
          </p:nvSpPr>
          <p:spPr>
            <a:xfrm>
              <a:off x="851512" y="5099298"/>
              <a:ext cx="31290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0.25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0959EAAA-40C8-437E-B99A-78518E27D78A}"/>
                </a:ext>
              </a:extLst>
            </p:cNvPr>
            <p:cNvSpPr txBox="1"/>
            <p:nvPr/>
          </p:nvSpPr>
          <p:spPr>
            <a:xfrm>
              <a:off x="851512" y="4259751"/>
              <a:ext cx="31771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0.50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2EFC76D6-2C57-47E0-8DF8-B78552C4399B}"/>
                </a:ext>
              </a:extLst>
            </p:cNvPr>
            <p:cNvSpPr txBox="1"/>
            <p:nvPr/>
          </p:nvSpPr>
          <p:spPr>
            <a:xfrm>
              <a:off x="854930" y="3420764"/>
              <a:ext cx="31451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0.75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64355C51-4892-4B74-A42F-3DC4C3FD63DD}"/>
                </a:ext>
              </a:extLst>
            </p:cNvPr>
            <p:cNvSpPr txBox="1"/>
            <p:nvPr/>
          </p:nvSpPr>
          <p:spPr>
            <a:xfrm>
              <a:off x="867185" y="2576359"/>
              <a:ext cx="30328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1.00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E54061AD-2D71-4C25-AD83-48408C382F1F}"/>
                </a:ext>
              </a:extLst>
            </p:cNvPr>
            <p:cNvSpPr txBox="1"/>
            <p:nvPr/>
          </p:nvSpPr>
          <p:spPr>
            <a:xfrm rot="16200000">
              <a:off x="-103827" y="4305142"/>
              <a:ext cx="19175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b="1" dirty="0">
                  <a:solidFill>
                    <a:srgbClr val="002060"/>
                  </a:solidFill>
                  <a:latin typeface="Montserrat" panose="00000500000000000000" pitchFamily="2" charset="0"/>
                </a:rPr>
                <a:t>percentuale cumulativa di riacquisto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5E97B6A9-5146-4528-84FA-6C8D959B36EE}"/>
                </a:ext>
              </a:extLst>
            </p:cNvPr>
            <p:cNvSpPr txBox="1"/>
            <p:nvPr/>
          </p:nvSpPr>
          <p:spPr>
            <a:xfrm>
              <a:off x="2717851" y="3110558"/>
              <a:ext cx="11673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>
                  <a:solidFill>
                    <a:srgbClr val="0070C0"/>
                  </a:solidFill>
                  <a:latin typeface="Montserrat" panose="00000500000000000000" pitchFamily="2" charset="0"/>
                </a:rPr>
                <a:t>80% dei clienti</a:t>
              </a:r>
            </a:p>
          </p:txBody>
        </p:sp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C8C6069D-2898-4D7D-B522-D58C37EF769D}"/>
                </a:ext>
              </a:extLst>
            </p:cNvPr>
            <p:cNvSpPr/>
            <p:nvPr/>
          </p:nvSpPr>
          <p:spPr>
            <a:xfrm>
              <a:off x="1829988" y="6215844"/>
              <a:ext cx="183202" cy="146954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3" name="Esagono 42">
            <a:extLst>
              <a:ext uri="{FF2B5EF4-FFF2-40B4-BE49-F238E27FC236}">
                <a16:creationId xmlns:a16="http://schemas.microsoft.com/office/drawing/2014/main" id="{5C802880-B7C0-4C62-A3EC-A7A984A26167}"/>
              </a:ext>
            </a:extLst>
          </p:cNvPr>
          <p:cNvSpPr>
            <a:spLocks noChangeAspect="1"/>
          </p:cNvSpPr>
          <p:nvPr/>
        </p:nvSpPr>
        <p:spPr>
          <a:xfrm>
            <a:off x="77527" y="1139867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6" name="Esagono 45">
            <a:extLst>
              <a:ext uri="{FF2B5EF4-FFF2-40B4-BE49-F238E27FC236}">
                <a16:creationId xmlns:a16="http://schemas.microsoft.com/office/drawing/2014/main" id="{F18B61FE-BFF8-48BC-99C4-138471F5196A}"/>
              </a:ext>
            </a:extLst>
          </p:cNvPr>
          <p:cNvSpPr>
            <a:spLocks noChangeAspect="1"/>
          </p:cNvSpPr>
          <p:nvPr/>
        </p:nvSpPr>
        <p:spPr>
          <a:xfrm>
            <a:off x="1667496" y="-555304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8" name="Esagono 47">
            <a:extLst>
              <a:ext uri="{FF2B5EF4-FFF2-40B4-BE49-F238E27FC236}">
                <a16:creationId xmlns:a16="http://schemas.microsoft.com/office/drawing/2014/main" id="{570F1DA0-16F1-449B-B9E7-73F7AE191A98}"/>
              </a:ext>
            </a:extLst>
          </p:cNvPr>
          <p:cNvSpPr>
            <a:spLocks noChangeAspect="1"/>
          </p:cNvSpPr>
          <p:nvPr/>
        </p:nvSpPr>
        <p:spPr>
          <a:xfrm>
            <a:off x="-897816" y="260192"/>
            <a:ext cx="1566281" cy="1330432"/>
          </a:xfrm>
          <a:prstGeom prst="hexagon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9" name="Esagono 48">
            <a:extLst>
              <a:ext uri="{FF2B5EF4-FFF2-40B4-BE49-F238E27FC236}">
                <a16:creationId xmlns:a16="http://schemas.microsoft.com/office/drawing/2014/main" id="{DC4D70E5-5801-40FA-B1A2-513C1DB8AAE6}"/>
              </a:ext>
            </a:extLst>
          </p:cNvPr>
          <p:cNvSpPr>
            <a:spLocks noChangeAspect="1"/>
          </p:cNvSpPr>
          <p:nvPr/>
        </p:nvSpPr>
        <p:spPr>
          <a:xfrm>
            <a:off x="4837957" y="-827923"/>
            <a:ext cx="2294622" cy="1949100"/>
          </a:xfrm>
          <a:prstGeom prst="hexagon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5CCBA1-93F9-41AA-A8DA-7326FA26F012}"/>
              </a:ext>
            </a:extLst>
          </p:cNvPr>
          <p:cNvSpPr txBox="1"/>
          <p:nvPr/>
        </p:nvSpPr>
        <p:spPr>
          <a:xfrm>
            <a:off x="371043" y="560008"/>
            <a:ext cx="6237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E7F0E7"/>
                </a:solidFill>
                <a:latin typeface="Montserrat" panose="00000500000000000000" pitchFamily="2" charset="0"/>
              </a:rPr>
              <a:t>Si è scelto di definire come «</a:t>
            </a:r>
            <a:r>
              <a:rPr lang="it-IT" dirty="0" err="1">
                <a:solidFill>
                  <a:srgbClr val="E7F0E7"/>
                </a:solidFill>
                <a:latin typeface="Montserrat" panose="00000500000000000000" pitchFamily="2" charset="0"/>
              </a:rPr>
              <a:t>churner</a:t>
            </a:r>
            <a:r>
              <a:rPr lang="it-IT" dirty="0">
                <a:solidFill>
                  <a:srgbClr val="E7F0E7"/>
                </a:solidFill>
                <a:latin typeface="Montserrat" panose="00000500000000000000" pitchFamily="2" charset="0"/>
              </a:rPr>
              <a:t>» quel cliente che non effettua un nuovo acquisto nell’arco </a:t>
            </a:r>
          </a:p>
          <a:p>
            <a:pPr algn="ctr"/>
            <a:r>
              <a:rPr lang="it-IT" dirty="0">
                <a:solidFill>
                  <a:srgbClr val="E7F0E7"/>
                </a:solidFill>
                <a:latin typeface="Montserrat" panose="00000500000000000000" pitchFamily="2" charset="0"/>
              </a:rPr>
              <a:t>di 60 giorni dall’ultimo (circa 2 mesi senza </a:t>
            </a:r>
          </a:p>
          <a:p>
            <a:pPr algn="ctr"/>
            <a:r>
              <a:rPr lang="it-IT" dirty="0">
                <a:solidFill>
                  <a:srgbClr val="E7F0E7"/>
                </a:solidFill>
                <a:latin typeface="Montserrat" panose="00000500000000000000" pitchFamily="2" charset="0"/>
              </a:rPr>
              <a:t>acquistare). Secondo questo valore-soglia, circa </a:t>
            </a:r>
            <a:br>
              <a:rPr lang="it-IT" dirty="0">
                <a:solidFill>
                  <a:srgbClr val="E7F0E7"/>
                </a:solidFill>
                <a:latin typeface="Montserrat" panose="00000500000000000000" pitchFamily="2" charset="0"/>
              </a:rPr>
            </a:br>
            <a:r>
              <a:rPr lang="it-IT" dirty="0">
                <a:solidFill>
                  <a:srgbClr val="E7F0E7"/>
                </a:solidFill>
                <a:latin typeface="Montserrat" panose="00000500000000000000" pitchFamily="2" charset="0"/>
              </a:rPr>
              <a:t>il 20% dei clienti risulta </a:t>
            </a:r>
            <a:r>
              <a:rPr lang="it-IT" dirty="0" err="1">
                <a:solidFill>
                  <a:srgbClr val="E7F0E7"/>
                </a:solidFill>
                <a:latin typeface="Montserrat" panose="00000500000000000000" pitchFamily="2" charset="0"/>
              </a:rPr>
              <a:t>churner</a:t>
            </a:r>
            <a:r>
              <a:rPr lang="it-IT" dirty="0">
                <a:solidFill>
                  <a:srgbClr val="E7F0E7"/>
                </a:solidFill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040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FB1C895-50BE-404B-9A45-6341191BD241}"/>
              </a:ext>
            </a:extLst>
          </p:cNvPr>
          <p:cNvSpPr/>
          <p:nvPr/>
        </p:nvSpPr>
        <p:spPr>
          <a:xfrm>
            <a:off x="0" y="5409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riangolo rettangolo 1">
            <a:extLst>
              <a:ext uri="{FF2B5EF4-FFF2-40B4-BE49-F238E27FC236}">
                <a16:creationId xmlns:a16="http://schemas.microsoft.com/office/drawing/2014/main" id="{B7E4A51D-DBC0-4D78-8D42-D572A466CE2B}"/>
              </a:ext>
            </a:extLst>
          </p:cNvPr>
          <p:cNvSpPr/>
          <p:nvPr/>
        </p:nvSpPr>
        <p:spPr>
          <a:xfrm flipV="1">
            <a:off x="0" y="-10634"/>
            <a:ext cx="13258800" cy="4868383"/>
          </a:xfrm>
          <a:prstGeom prst="rtTriangle">
            <a:avLst/>
          </a:prstGeom>
          <a:solidFill>
            <a:srgbClr val="4444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3BDF9D6-CE05-4283-A63B-028F869D7D25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4" y="228366"/>
            <a:ext cx="1641916" cy="1396625"/>
            <a:chOff x="9719465" y="2298374"/>
            <a:chExt cx="2294622" cy="1951821"/>
          </a:xfrm>
        </p:grpSpPr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92DE63BF-954A-4EB7-A3AE-73C01EEDC64C}"/>
                </a:ext>
              </a:extLst>
            </p:cNvPr>
            <p:cNvGrpSpPr/>
            <p:nvPr/>
          </p:nvGrpSpPr>
          <p:grpSpPr>
            <a:xfrm>
              <a:off x="9719465" y="2298374"/>
              <a:ext cx="2294622" cy="1951821"/>
              <a:chOff x="9719465" y="2298374"/>
              <a:chExt cx="2294622" cy="1951821"/>
            </a:xfrm>
          </p:grpSpPr>
          <p:sp>
            <p:nvSpPr>
              <p:cNvPr id="9" name="Esagono 8">
                <a:extLst>
                  <a:ext uri="{FF2B5EF4-FFF2-40B4-BE49-F238E27FC236}">
                    <a16:creationId xmlns:a16="http://schemas.microsoft.com/office/drawing/2014/main" id="{1B4C4D51-9950-4770-A770-A5919DA27F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19465" y="2301095"/>
                <a:ext cx="2294622" cy="1949100"/>
              </a:xfrm>
              <a:prstGeom prst="hexagon">
                <a:avLst/>
              </a:prstGeom>
              <a:solidFill>
                <a:srgbClr val="381C10">
                  <a:alpha val="40000"/>
                </a:srgbClr>
              </a:solidFill>
              <a:ln w="38100">
                <a:solidFill>
                  <a:srgbClr val="F1B6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10" name="Immagine 9">
                <a:extLst>
                  <a:ext uri="{FF2B5EF4-FFF2-40B4-BE49-F238E27FC236}">
                    <a16:creationId xmlns:a16="http://schemas.microsoft.com/office/drawing/2014/main" id="{D47C3B56-3924-433C-ACE2-38160132A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9809" y="2298374"/>
                <a:ext cx="1759110" cy="1841999"/>
              </a:xfrm>
              <a:prstGeom prst="rect">
                <a:avLst/>
              </a:prstGeom>
            </p:spPr>
          </p:pic>
        </p:grpSp>
        <p:pic>
          <p:nvPicPr>
            <p:cNvPr id="8" name="Elemento grafico 7">
              <a:extLst>
                <a:ext uri="{FF2B5EF4-FFF2-40B4-BE49-F238E27FC236}">
                  <a16:creationId xmlns:a16="http://schemas.microsoft.com/office/drawing/2014/main" id="{A3C18696-5696-436F-90A6-25F0DD5E6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06366" y="3230066"/>
              <a:ext cx="373809" cy="373809"/>
            </a:xfrm>
            <a:prstGeom prst="rect">
              <a:avLst/>
            </a:prstGeom>
          </p:spPr>
        </p:pic>
      </p:grp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8B74820-57A1-4859-A864-9695B0C54826}"/>
              </a:ext>
            </a:extLst>
          </p:cNvPr>
          <p:cNvCxnSpPr>
            <a:cxnSpLocks/>
          </p:cNvCxnSpPr>
          <p:nvPr/>
        </p:nvCxnSpPr>
        <p:spPr>
          <a:xfrm flipH="1" flipV="1">
            <a:off x="1602583" y="216936"/>
            <a:ext cx="471034" cy="935354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EFD9590-EA5E-46E3-A9D5-D7B52773E199}"/>
              </a:ext>
            </a:extLst>
          </p:cNvPr>
          <p:cNvCxnSpPr>
            <a:cxnSpLocks/>
          </p:cNvCxnSpPr>
          <p:nvPr/>
        </p:nvCxnSpPr>
        <p:spPr>
          <a:xfrm flipV="1">
            <a:off x="1602583" y="727636"/>
            <a:ext cx="445399" cy="906838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iangolo rettangolo 14">
            <a:extLst>
              <a:ext uri="{FF2B5EF4-FFF2-40B4-BE49-F238E27FC236}">
                <a16:creationId xmlns:a16="http://schemas.microsoft.com/office/drawing/2014/main" id="{CE88D588-CC01-4CA1-A840-EB2D8E1E3BDF}"/>
              </a:ext>
            </a:extLst>
          </p:cNvPr>
          <p:cNvSpPr/>
          <p:nvPr/>
        </p:nvSpPr>
        <p:spPr>
          <a:xfrm rot="20382951" flipH="1">
            <a:off x="2111051" y="1810545"/>
            <a:ext cx="13258800" cy="4868383"/>
          </a:xfrm>
          <a:prstGeom prst="rtTriangle">
            <a:avLst/>
          </a:prstGeom>
          <a:solidFill>
            <a:srgbClr val="4444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6" name="Esagono 125">
            <a:extLst>
              <a:ext uri="{FF2B5EF4-FFF2-40B4-BE49-F238E27FC236}">
                <a16:creationId xmlns:a16="http://schemas.microsoft.com/office/drawing/2014/main" id="{337FFA1C-D046-40E3-B246-C66739DC825D}"/>
              </a:ext>
            </a:extLst>
          </p:cNvPr>
          <p:cNvSpPr>
            <a:spLocks noChangeAspect="1"/>
          </p:cNvSpPr>
          <p:nvPr/>
        </p:nvSpPr>
        <p:spPr>
          <a:xfrm>
            <a:off x="4883342" y="4399660"/>
            <a:ext cx="1491347" cy="1266781"/>
          </a:xfrm>
          <a:prstGeom prst="hexagon">
            <a:avLst/>
          </a:prstGeom>
          <a:solidFill>
            <a:schemeClr val="accent5">
              <a:lumMod val="60000"/>
              <a:lumOff val="40000"/>
              <a:alpha val="10000"/>
            </a:schemeClr>
          </a:solidFill>
          <a:ln w="12700">
            <a:solidFill>
              <a:srgbClr val="66F9E4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127" name="Esagono 126">
            <a:extLst>
              <a:ext uri="{FF2B5EF4-FFF2-40B4-BE49-F238E27FC236}">
                <a16:creationId xmlns:a16="http://schemas.microsoft.com/office/drawing/2014/main" id="{35118718-CF2F-4BD2-8228-B2AD5EA25D12}"/>
              </a:ext>
            </a:extLst>
          </p:cNvPr>
          <p:cNvSpPr>
            <a:spLocks noChangeAspect="1"/>
          </p:cNvSpPr>
          <p:nvPr/>
        </p:nvSpPr>
        <p:spPr>
          <a:xfrm>
            <a:off x="8893935" y="5984558"/>
            <a:ext cx="2165320" cy="1839268"/>
          </a:xfrm>
          <a:prstGeom prst="hexagon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solidFill>
              <a:srgbClr val="66F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128" name="Esagono 127">
            <a:extLst>
              <a:ext uri="{FF2B5EF4-FFF2-40B4-BE49-F238E27FC236}">
                <a16:creationId xmlns:a16="http://schemas.microsoft.com/office/drawing/2014/main" id="{BC2CFBF9-3CEF-4B74-89DA-A78E6F6D2EA6}"/>
              </a:ext>
            </a:extLst>
          </p:cNvPr>
          <p:cNvSpPr>
            <a:spLocks noChangeAspect="1"/>
          </p:cNvSpPr>
          <p:nvPr/>
        </p:nvSpPr>
        <p:spPr>
          <a:xfrm>
            <a:off x="10514964" y="1956269"/>
            <a:ext cx="1491347" cy="1266781"/>
          </a:xfrm>
          <a:prstGeom prst="hexagon">
            <a:avLst/>
          </a:prstGeom>
          <a:solidFill>
            <a:srgbClr val="7030A0">
              <a:alpha val="10000"/>
            </a:srgbClr>
          </a:solidFill>
          <a:ln w="12700">
            <a:solidFill>
              <a:srgbClr val="CD4C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129" name="Esagono 128">
            <a:extLst>
              <a:ext uri="{FF2B5EF4-FFF2-40B4-BE49-F238E27FC236}">
                <a16:creationId xmlns:a16="http://schemas.microsoft.com/office/drawing/2014/main" id="{012AA2FC-1794-4D0D-BADD-A339AC7FAC26}"/>
              </a:ext>
            </a:extLst>
          </p:cNvPr>
          <p:cNvSpPr>
            <a:spLocks noChangeAspect="1"/>
          </p:cNvSpPr>
          <p:nvPr/>
        </p:nvSpPr>
        <p:spPr>
          <a:xfrm>
            <a:off x="6848343" y="5353413"/>
            <a:ext cx="1061329" cy="901515"/>
          </a:xfrm>
          <a:prstGeom prst="hexagon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130" name="Esagono 129">
            <a:extLst>
              <a:ext uri="{FF2B5EF4-FFF2-40B4-BE49-F238E27FC236}">
                <a16:creationId xmlns:a16="http://schemas.microsoft.com/office/drawing/2014/main" id="{6E50C519-F692-4837-9424-76B2685DD458}"/>
              </a:ext>
            </a:extLst>
          </p:cNvPr>
          <p:cNvSpPr>
            <a:spLocks noChangeAspect="1"/>
          </p:cNvSpPr>
          <p:nvPr/>
        </p:nvSpPr>
        <p:spPr>
          <a:xfrm>
            <a:off x="6374689" y="-393579"/>
            <a:ext cx="1061329" cy="901515"/>
          </a:xfrm>
          <a:prstGeom prst="hexagon">
            <a:avLst/>
          </a:prstGeom>
          <a:solidFill>
            <a:srgbClr val="69C8DD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132" name="Esagono 131">
            <a:extLst>
              <a:ext uri="{FF2B5EF4-FFF2-40B4-BE49-F238E27FC236}">
                <a16:creationId xmlns:a16="http://schemas.microsoft.com/office/drawing/2014/main" id="{54F3A8C3-B675-4CF7-AECA-C7A0A2482B69}"/>
              </a:ext>
            </a:extLst>
          </p:cNvPr>
          <p:cNvSpPr>
            <a:spLocks noChangeAspect="1"/>
          </p:cNvSpPr>
          <p:nvPr/>
        </p:nvSpPr>
        <p:spPr>
          <a:xfrm>
            <a:off x="4855600" y="1205539"/>
            <a:ext cx="1061329" cy="901515"/>
          </a:xfrm>
          <a:prstGeom prst="hexagon">
            <a:avLst/>
          </a:prstGeom>
          <a:solidFill>
            <a:srgbClr val="CD4C84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131" name="Esagono 130">
            <a:extLst>
              <a:ext uri="{FF2B5EF4-FFF2-40B4-BE49-F238E27FC236}">
                <a16:creationId xmlns:a16="http://schemas.microsoft.com/office/drawing/2014/main" id="{EB867052-D819-4167-BF70-73E100D00D41}"/>
              </a:ext>
            </a:extLst>
          </p:cNvPr>
          <p:cNvSpPr>
            <a:spLocks noChangeAspect="1"/>
          </p:cNvSpPr>
          <p:nvPr/>
        </p:nvSpPr>
        <p:spPr>
          <a:xfrm>
            <a:off x="8709953" y="1636336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1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133" name="Esagono 132">
            <a:extLst>
              <a:ext uri="{FF2B5EF4-FFF2-40B4-BE49-F238E27FC236}">
                <a16:creationId xmlns:a16="http://schemas.microsoft.com/office/drawing/2014/main" id="{3FBF1B37-61A9-4963-BA24-74C59C0BFE88}"/>
              </a:ext>
            </a:extLst>
          </p:cNvPr>
          <p:cNvSpPr>
            <a:spLocks noChangeAspect="1"/>
          </p:cNvSpPr>
          <p:nvPr/>
        </p:nvSpPr>
        <p:spPr>
          <a:xfrm>
            <a:off x="-520107" y="1844214"/>
            <a:ext cx="5189209" cy="4407825"/>
          </a:xfrm>
          <a:prstGeom prst="hexagon">
            <a:avLst/>
          </a:prstGeom>
          <a:solidFill>
            <a:srgbClr val="444461">
              <a:alpha val="60000"/>
            </a:srgbClr>
          </a:solidFill>
          <a:ln w="25400">
            <a:solidFill>
              <a:srgbClr val="CD4C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134" name="Esagono 133">
            <a:extLst>
              <a:ext uri="{FF2B5EF4-FFF2-40B4-BE49-F238E27FC236}">
                <a16:creationId xmlns:a16="http://schemas.microsoft.com/office/drawing/2014/main" id="{46796DA6-3AAD-4455-A0D2-77A4C30EE029}"/>
              </a:ext>
            </a:extLst>
          </p:cNvPr>
          <p:cNvSpPr>
            <a:spLocks noChangeAspect="1"/>
          </p:cNvSpPr>
          <p:nvPr/>
        </p:nvSpPr>
        <p:spPr>
          <a:xfrm>
            <a:off x="9843658" y="1499628"/>
            <a:ext cx="691606" cy="587465"/>
          </a:xfrm>
          <a:prstGeom prst="hexagon">
            <a:avLst/>
          </a:prstGeom>
          <a:solidFill>
            <a:srgbClr val="69C8DD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grpSp>
        <p:nvGrpSpPr>
          <p:cNvPr id="125" name="Gruppo 124">
            <a:extLst>
              <a:ext uri="{FF2B5EF4-FFF2-40B4-BE49-F238E27FC236}">
                <a16:creationId xmlns:a16="http://schemas.microsoft.com/office/drawing/2014/main" id="{C8F97A11-B39E-4523-B833-68C4278AFC3A}"/>
              </a:ext>
            </a:extLst>
          </p:cNvPr>
          <p:cNvGrpSpPr/>
          <p:nvPr/>
        </p:nvGrpSpPr>
        <p:grpSpPr>
          <a:xfrm>
            <a:off x="8092389" y="2738615"/>
            <a:ext cx="3909657" cy="3742830"/>
            <a:chOff x="8072933" y="2738615"/>
            <a:chExt cx="3909657" cy="3742830"/>
          </a:xfrm>
        </p:grpSpPr>
        <p:grpSp>
          <p:nvGrpSpPr>
            <p:cNvPr id="107" name="Gruppo 106">
              <a:extLst>
                <a:ext uri="{FF2B5EF4-FFF2-40B4-BE49-F238E27FC236}">
                  <a16:creationId xmlns:a16="http://schemas.microsoft.com/office/drawing/2014/main" id="{A20A38D7-1D69-46CF-BEBF-AE1D97EE09D2}"/>
                </a:ext>
              </a:extLst>
            </p:cNvPr>
            <p:cNvGrpSpPr/>
            <p:nvPr/>
          </p:nvGrpSpPr>
          <p:grpSpPr>
            <a:xfrm>
              <a:off x="8072933" y="2738615"/>
              <a:ext cx="3909657" cy="3742830"/>
              <a:chOff x="8072933" y="2738615"/>
              <a:chExt cx="3909657" cy="3742830"/>
            </a:xfrm>
          </p:grpSpPr>
          <p:pic>
            <p:nvPicPr>
              <p:cNvPr id="3" name="Immagine 2">
                <a:extLst>
                  <a:ext uri="{FF2B5EF4-FFF2-40B4-BE49-F238E27FC236}">
                    <a16:creationId xmlns:a16="http://schemas.microsoft.com/office/drawing/2014/main" id="{DA9EA9B0-BC92-42F4-8F76-3B8FD18390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996" b="1271"/>
              <a:stretch/>
            </p:blipFill>
            <p:spPr>
              <a:xfrm>
                <a:off x="8072933" y="2738615"/>
                <a:ext cx="3909657" cy="3742830"/>
              </a:xfrm>
              <a:prstGeom prst="rect">
                <a:avLst/>
              </a:prstGeom>
            </p:spPr>
          </p:pic>
          <p:sp>
            <p:nvSpPr>
              <p:cNvPr id="89" name="Rettangolo 88">
                <a:extLst>
                  <a:ext uri="{FF2B5EF4-FFF2-40B4-BE49-F238E27FC236}">
                    <a16:creationId xmlns:a16="http://schemas.microsoft.com/office/drawing/2014/main" id="{44C2B1DE-A091-417E-818B-F90D46B92ECE}"/>
                  </a:ext>
                </a:extLst>
              </p:cNvPr>
              <p:cNvSpPr/>
              <p:nvPr/>
            </p:nvSpPr>
            <p:spPr>
              <a:xfrm rot="16200000">
                <a:off x="9775527" y="4415295"/>
                <a:ext cx="348405" cy="36013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D04CB476-FCBB-4EB7-9D88-2E87E3B9F780}"/>
                  </a:ext>
                </a:extLst>
              </p:cNvPr>
              <p:cNvSpPr txBox="1"/>
              <p:nvPr/>
            </p:nvSpPr>
            <p:spPr>
              <a:xfrm>
                <a:off x="8614662" y="5993271"/>
                <a:ext cx="68320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900" dirty="0" err="1">
                    <a:latin typeface="Montserrat" panose="00000500000000000000" pitchFamily="2" charset="0"/>
                  </a:rPr>
                  <a:t>Bagging</a:t>
                </a:r>
                <a:endParaRPr lang="it-IT" sz="2000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91" name="CasellaDiTesto 90">
                <a:extLst>
                  <a:ext uri="{FF2B5EF4-FFF2-40B4-BE49-F238E27FC236}">
                    <a16:creationId xmlns:a16="http://schemas.microsoft.com/office/drawing/2014/main" id="{69BDDB52-57E6-4F2D-996B-E0FEAB0A79DB}"/>
                  </a:ext>
                </a:extLst>
              </p:cNvPr>
              <p:cNvSpPr txBox="1"/>
              <p:nvPr/>
            </p:nvSpPr>
            <p:spPr>
              <a:xfrm>
                <a:off x="9332149" y="6009797"/>
                <a:ext cx="45236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900" dirty="0">
                    <a:latin typeface="Montserrat" panose="00000500000000000000" pitchFamily="2" charset="0"/>
                  </a:rPr>
                  <a:t>GLM</a:t>
                </a:r>
                <a:endParaRPr lang="it-IT" sz="2000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92" name="CasellaDiTesto 91">
                <a:extLst>
                  <a:ext uri="{FF2B5EF4-FFF2-40B4-BE49-F238E27FC236}">
                    <a16:creationId xmlns:a16="http://schemas.microsoft.com/office/drawing/2014/main" id="{667D585A-B84F-41B8-A895-7D64AEB7D1EE}"/>
                  </a:ext>
                </a:extLst>
              </p:cNvPr>
              <p:cNvSpPr txBox="1"/>
              <p:nvPr/>
            </p:nvSpPr>
            <p:spPr>
              <a:xfrm>
                <a:off x="9699787" y="5992689"/>
                <a:ext cx="88036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900" dirty="0" err="1">
                    <a:latin typeface="Montserrat" panose="00000500000000000000" pitchFamily="2" charset="0"/>
                  </a:rPr>
                  <a:t>Naive</a:t>
                </a:r>
                <a:r>
                  <a:rPr lang="it-IT" sz="900" dirty="0">
                    <a:latin typeface="Montserrat" panose="00000500000000000000" pitchFamily="2" charset="0"/>
                  </a:rPr>
                  <a:t> </a:t>
                </a:r>
                <a:r>
                  <a:rPr lang="it-IT" sz="900" dirty="0" err="1">
                    <a:latin typeface="Montserrat" panose="00000500000000000000" pitchFamily="2" charset="0"/>
                  </a:rPr>
                  <a:t>Bayes</a:t>
                </a:r>
                <a:endParaRPr lang="it-IT" sz="2000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93" name="CasellaDiTesto 92">
                <a:extLst>
                  <a:ext uri="{FF2B5EF4-FFF2-40B4-BE49-F238E27FC236}">
                    <a16:creationId xmlns:a16="http://schemas.microsoft.com/office/drawing/2014/main" id="{963D7452-F351-4D4A-8C55-210215EAE964}"/>
                  </a:ext>
                </a:extLst>
              </p:cNvPr>
              <p:cNvSpPr txBox="1"/>
              <p:nvPr/>
            </p:nvSpPr>
            <p:spPr>
              <a:xfrm>
                <a:off x="11145503" y="5996326"/>
                <a:ext cx="34496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900" dirty="0">
                    <a:latin typeface="Montserrat" panose="00000500000000000000" pitchFamily="2" charset="0"/>
                  </a:rPr>
                  <a:t>DT</a:t>
                </a:r>
                <a:endParaRPr lang="it-IT" sz="2000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333B2B1E-36EB-4EFD-805F-9F56DD149117}"/>
                  </a:ext>
                </a:extLst>
              </p:cNvPr>
              <p:cNvSpPr txBox="1"/>
              <p:nvPr/>
            </p:nvSpPr>
            <p:spPr>
              <a:xfrm>
                <a:off x="10557774" y="5999230"/>
                <a:ext cx="34176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900" dirty="0">
                    <a:latin typeface="Montserrat" panose="00000500000000000000" pitchFamily="2" charset="0"/>
                  </a:rPr>
                  <a:t>RF</a:t>
                </a:r>
                <a:endParaRPr lang="it-IT" sz="2000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95" name="CasellaDiTesto 94">
                <a:extLst>
                  <a:ext uri="{FF2B5EF4-FFF2-40B4-BE49-F238E27FC236}">
                    <a16:creationId xmlns:a16="http://schemas.microsoft.com/office/drawing/2014/main" id="{B2008D4E-FC38-4E5B-B0AC-56A4ACA7D82C}"/>
                  </a:ext>
                </a:extLst>
              </p:cNvPr>
              <p:cNvSpPr txBox="1"/>
              <p:nvPr/>
            </p:nvSpPr>
            <p:spPr>
              <a:xfrm>
                <a:off x="9795237" y="6224591"/>
                <a:ext cx="7184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b="1" dirty="0">
                    <a:latin typeface="Montserrat" panose="00000500000000000000" pitchFamily="2" charset="0"/>
                  </a:rPr>
                  <a:t>Modello</a:t>
                </a:r>
                <a:endParaRPr lang="it-IT" sz="8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96" name="Rettangolo 95">
                <a:extLst>
                  <a:ext uri="{FF2B5EF4-FFF2-40B4-BE49-F238E27FC236}">
                    <a16:creationId xmlns:a16="http://schemas.microsoft.com/office/drawing/2014/main" id="{6EC2CE14-3C73-415B-8206-9A41CEC290E1}"/>
                  </a:ext>
                </a:extLst>
              </p:cNvPr>
              <p:cNvSpPr/>
              <p:nvPr/>
            </p:nvSpPr>
            <p:spPr>
              <a:xfrm rot="16200000">
                <a:off x="9936750" y="1060140"/>
                <a:ext cx="286731" cy="3716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0E6A6458-8E18-42C0-AF01-EF4E92E74F76}"/>
                  </a:ext>
                </a:extLst>
              </p:cNvPr>
              <p:cNvSpPr txBox="1"/>
              <p:nvPr/>
            </p:nvSpPr>
            <p:spPr>
              <a:xfrm>
                <a:off x="9188458" y="2781986"/>
                <a:ext cx="19287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>
                    <a:solidFill>
                      <a:schemeClr val="accent1">
                        <a:lumMod val="50000"/>
                      </a:schemeClr>
                    </a:solidFill>
                    <a:latin typeface="Montserrat" panose="00000500000000000000" pitchFamily="2" charset="0"/>
                  </a:rPr>
                  <a:t>F</a:t>
                </a:r>
                <a:r>
                  <a:rPr lang="it-IT" sz="1200" baseline="-25000" dirty="0">
                    <a:solidFill>
                      <a:schemeClr val="accent1">
                        <a:lumMod val="50000"/>
                      </a:schemeClr>
                    </a:solidFill>
                    <a:latin typeface="Montserrat" panose="00000500000000000000" pitchFamily="2" charset="0"/>
                  </a:rPr>
                  <a:t>1</a:t>
                </a:r>
                <a:r>
                  <a:rPr lang="it-IT" sz="1200" dirty="0">
                    <a:solidFill>
                      <a:schemeClr val="accent1">
                        <a:lumMod val="50000"/>
                      </a:schemeClr>
                    </a:solidFill>
                    <a:latin typeface="Montserrat" panose="00000500000000000000" pitchFamily="2" charset="0"/>
                  </a:rPr>
                  <a:t>-Measure dei Modelli</a:t>
                </a:r>
              </a:p>
            </p:txBody>
          </p:sp>
          <p:sp>
            <p:nvSpPr>
              <p:cNvPr id="100" name="Rettangolo 99">
                <a:extLst>
                  <a:ext uri="{FF2B5EF4-FFF2-40B4-BE49-F238E27FC236}">
                    <a16:creationId xmlns:a16="http://schemas.microsoft.com/office/drawing/2014/main" id="{97C74290-33F0-4AD3-90A5-471BFE171EA5}"/>
                  </a:ext>
                </a:extLst>
              </p:cNvPr>
              <p:cNvSpPr/>
              <p:nvPr/>
            </p:nvSpPr>
            <p:spPr>
              <a:xfrm rot="10800000">
                <a:off x="8104801" y="2738615"/>
                <a:ext cx="346749" cy="3716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1" name="CasellaDiTesto 100">
                <a:extLst>
                  <a:ext uri="{FF2B5EF4-FFF2-40B4-BE49-F238E27FC236}">
                    <a16:creationId xmlns:a16="http://schemas.microsoft.com/office/drawing/2014/main" id="{2643EA12-0353-4534-AE33-4B410F7585DE}"/>
                  </a:ext>
                </a:extLst>
              </p:cNvPr>
              <p:cNvSpPr txBox="1"/>
              <p:nvPr/>
            </p:nvSpPr>
            <p:spPr>
              <a:xfrm rot="16200000">
                <a:off x="7744489" y="4471533"/>
                <a:ext cx="92044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000" b="1" dirty="0">
                    <a:latin typeface="Montserrat" panose="00000500000000000000" pitchFamily="2" charset="0"/>
                  </a:rPr>
                  <a:t>F</a:t>
                </a:r>
                <a:r>
                  <a:rPr lang="it-IT" sz="1000" b="1" baseline="-25000" dirty="0">
                    <a:latin typeface="Montserrat" panose="00000500000000000000" pitchFamily="2" charset="0"/>
                  </a:rPr>
                  <a:t>1</a:t>
                </a:r>
                <a:r>
                  <a:rPr lang="it-IT" sz="1000" b="1" dirty="0">
                    <a:latin typeface="Montserrat" panose="00000500000000000000" pitchFamily="2" charset="0"/>
                  </a:rPr>
                  <a:t>-Measure</a:t>
                </a:r>
                <a:endParaRPr lang="it-IT" sz="8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102" name="CasellaDiTesto 101">
                <a:extLst>
                  <a:ext uri="{FF2B5EF4-FFF2-40B4-BE49-F238E27FC236}">
                    <a16:creationId xmlns:a16="http://schemas.microsoft.com/office/drawing/2014/main" id="{6F9FB9CF-C1D1-49EC-811C-4B64C9E78229}"/>
                  </a:ext>
                </a:extLst>
              </p:cNvPr>
              <p:cNvSpPr txBox="1"/>
              <p:nvPr/>
            </p:nvSpPr>
            <p:spPr>
              <a:xfrm rot="16200000">
                <a:off x="8213456" y="5795862"/>
                <a:ext cx="3994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Montserrat" panose="00000500000000000000" pitchFamily="2" charset="0"/>
                  </a:rPr>
                  <a:t>0.30</a:t>
                </a:r>
                <a:endParaRPr lang="it-IT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103" name="CasellaDiTesto 102">
                <a:extLst>
                  <a:ext uri="{FF2B5EF4-FFF2-40B4-BE49-F238E27FC236}">
                    <a16:creationId xmlns:a16="http://schemas.microsoft.com/office/drawing/2014/main" id="{604D915F-2D82-42C9-A4DA-D45A4C956482}"/>
                  </a:ext>
                </a:extLst>
              </p:cNvPr>
              <p:cNvSpPr txBox="1"/>
              <p:nvPr/>
            </p:nvSpPr>
            <p:spPr>
              <a:xfrm rot="16200000">
                <a:off x="8211319" y="5213833"/>
                <a:ext cx="4090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Montserrat" panose="00000500000000000000" pitchFamily="2" charset="0"/>
                  </a:rPr>
                  <a:t>0.40</a:t>
                </a:r>
                <a:endParaRPr lang="it-IT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104" name="CasellaDiTesto 103">
                <a:extLst>
                  <a:ext uri="{FF2B5EF4-FFF2-40B4-BE49-F238E27FC236}">
                    <a16:creationId xmlns:a16="http://schemas.microsoft.com/office/drawing/2014/main" id="{B1999977-73A4-4D48-B519-745EF5897F23}"/>
                  </a:ext>
                </a:extLst>
              </p:cNvPr>
              <p:cNvSpPr txBox="1"/>
              <p:nvPr/>
            </p:nvSpPr>
            <p:spPr>
              <a:xfrm rot="16200000">
                <a:off x="8211637" y="4607356"/>
                <a:ext cx="3994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Montserrat" panose="00000500000000000000" pitchFamily="2" charset="0"/>
                  </a:rPr>
                  <a:t>0.50</a:t>
                </a:r>
                <a:endParaRPr lang="it-IT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105" name="CasellaDiTesto 104">
                <a:extLst>
                  <a:ext uri="{FF2B5EF4-FFF2-40B4-BE49-F238E27FC236}">
                    <a16:creationId xmlns:a16="http://schemas.microsoft.com/office/drawing/2014/main" id="{8F9AC6EB-1DC3-48B4-B4EA-93509D287C88}"/>
                  </a:ext>
                </a:extLst>
              </p:cNvPr>
              <p:cNvSpPr txBox="1"/>
              <p:nvPr/>
            </p:nvSpPr>
            <p:spPr>
              <a:xfrm rot="16200000">
                <a:off x="8213056" y="4005229"/>
                <a:ext cx="40427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Montserrat" panose="00000500000000000000" pitchFamily="2" charset="0"/>
                  </a:rPr>
                  <a:t>0.60</a:t>
                </a:r>
                <a:endParaRPr lang="it-IT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106" name="CasellaDiTesto 105">
                <a:extLst>
                  <a:ext uri="{FF2B5EF4-FFF2-40B4-BE49-F238E27FC236}">
                    <a16:creationId xmlns:a16="http://schemas.microsoft.com/office/drawing/2014/main" id="{CD6FFE24-969D-401C-9E0C-3A0444CFDA44}"/>
                  </a:ext>
                </a:extLst>
              </p:cNvPr>
              <p:cNvSpPr txBox="1"/>
              <p:nvPr/>
            </p:nvSpPr>
            <p:spPr>
              <a:xfrm rot="16200000">
                <a:off x="8207337" y="3421971"/>
                <a:ext cx="4026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dirty="0">
                    <a:latin typeface="Montserrat" panose="00000500000000000000" pitchFamily="2" charset="0"/>
                  </a:rPr>
                  <a:t>0.70</a:t>
                </a:r>
                <a:endParaRPr lang="it-IT" dirty="0">
                  <a:latin typeface="Montserrat" panose="00000500000000000000" pitchFamily="2" charset="0"/>
                </a:endParaRPr>
              </a:p>
            </p:txBody>
          </p:sp>
        </p:grp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5A28337E-ED46-4CF0-BBE1-42F43C74B9DE}"/>
                </a:ext>
              </a:extLst>
            </p:cNvPr>
            <p:cNvCxnSpPr>
              <a:cxnSpLocks/>
            </p:cNvCxnSpPr>
            <p:nvPr/>
          </p:nvCxnSpPr>
          <p:spPr>
            <a:xfrm>
              <a:off x="8718478" y="3866821"/>
              <a:ext cx="504000" cy="0"/>
            </a:xfrm>
            <a:prstGeom prst="line">
              <a:avLst/>
            </a:prstGeom>
            <a:ln w="38100">
              <a:solidFill>
                <a:srgbClr val="F229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5963A577-E3BF-4D3C-8DAB-B458F701AB24}"/>
                </a:ext>
              </a:extLst>
            </p:cNvPr>
            <p:cNvSpPr/>
            <p:nvPr/>
          </p:nvSpPr>
          <p:spPr>
            <a:xfrm>
              <a:off x="8771773" y="3866821"/>
              <a:ext cx="402008" cy="2061570"/>
            </a:xfrm>
            <a:prstGeom prst="rect">
              <a:avLst/>
            </a:prstGeom>
            <a:solidFill>
              <a:srgbClr val="F229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3" name="Connettore diritto 112">
              <a:extLst>
                <a:ext uri="{FF2B5EF4-FFF2-40B4-BE49-F238E27FC236}">
                  <a16:creationId xmlns:a16="http://schemas.microsoft.com/office/drawing/2014/main" id="{9B8F328A-386E-4C4A-BA2F-8A850EF42091}"/>
                </a:ext>
              </a:extLst>
            </p:cNvPr>
            <p:cNvCxnSpPr>
              <a:cxnSpLocks/>
            </p:cNvCxnSpPr>
            <p:nvPr/>
          </p:nvCxnSpPr>
          <p:spPr>
            <a:xfrm>
              <a:off x="9302696" y="5817906"/>
              <a:ext cx="504000" cy="0"/>
            </a:xfrm>
            <a:prstGeom prst="line">
              <a:avLst/>
            </a:prstGeom>
            <a:ln w="38100">
              <a:solidFill>
                <a:srgbClr val="0632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ttangolo 113">
              <a:extLst>
                <a:ext uri="{FF2B5EF4-FFF2-40B4-BE49-F238E27FC236}">
                  <a16:creationId xmlns:a16="http://schemas.microsoft.com/office/drawing/2014/main" id="{483DC09E-B281-45D2-9990-887D503E96B4}"/>
                </a:ext>
              </a:extLst>
            </p:cNvPr>
            <p:cNvSpPr/>
            <p:nvPr/>
          </p:nvSpPr>
          <p:spPr>
            <a:xfrm>
              <a:off x="9357598" y="5808233"/>
              <a:ext cx="408155" cy="120416"/>
            </a:xfrm>
            <a:prstGeom prst="rect">
              <a:avLst/>
            </a:prstGeom>
            <a:solidFill>
              <a:srgbClr val="063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6" name="Rettangolo 115">
              <a:extLst>
                <a:ext uri="{FF2B5EF4-FFF2-40B4-BE49-F238E27FC236}">
                  <a16:creationId xmlns:a16="http://schemas.microsoft.com/office/drawing/2014/main" id="{7B6DA6C0-0FF1-457D-B3B6-5C00A62A4021}"/>
                </a:ext>
              </a:extLst>
            </p:cNvPr>
            <p:cNvSpPr/>
            <p:nvPr/>
          </p:nvSpPr>
          <p:spPr>
            <a:xfrm>
              <a:off x="9936042" y="3201374"/>
              <a:ext cx="408155" cy="2726435"/>
            </a:xfrm>
            <a:prstGeom prst="rect">
              <a:avLst/>
            </a:prstGeom>
            <a:solidFill>
              <a:srgbClr val="0426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117" name="Connettore diritto 116">
              <a:extLst>
                <a:ext uri="{FF2B5EF4-FFF2-40B4-BE49-F238E27FC236}">
                  <a16:creationId xmlns:a16="http://schemas.microsoft.com/office/drawing/2014/main" id="{3A23EBE1-18C7-4C72-8224-CE5D1C8D29AF}"/>
                </a:ext>
              </a:extLst>
            </p:cNvPr>
            <p:cNvCxnSpPr>
              <a:cxnSpLocks/>
            </p:cNvCxnSpPr>
            <p:nvPr/>
          </p:nvCxnSpPr>
          <p:spPr>
            <a:xfrm>
              <a:off x="9877641" y="3204111"/>
              <a:ext cx="504000" cy="0"/>
            </a:xfrm>
            <a:prstGeom prst="line">
              <a:avLst/>
            </a:prstGeom>
            <a:ln w="38100">
              <a:solidFill>
                <a:srgbClr val="0426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ttangolo 118">
              <a:extLst>
                <a:ext uri="{FF2B5EF4-FFF2-40B4-BE49-F238E27FC236}">
                  <a16:creationId xmlns:a16="http://schemas.microsoft.com/office/drawing/2014/main" id="{9543A818-8C24-485B-8DED-D8D08A87156B}"/>
                </a:ext>
              </a:extLst>
            </p:cNvPr>
            <p:cNvSpPr/>
            <p:nvPr/>
          </p:nvSpPr>
          <p:spPr>
            <a:xfrm>
              <a:off x="10528014" y="3513579"/>
              <a:ext cx="408156" cy="2411043"/>
            </a:xfrm>
            <a:prstGeom prst="rect">
              <a:avLst/>
            </a:prstGeom>
            <a:solidFill>
              <a:srgbClr val="051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0" name="Connettore diritto 119">
              <a:extLst>
                <a:ext uri="{FF2B5EF4-FFF2-40B4-BE49-F238E27FC236}">
                  <a16:creationId xmlns:a16="http://schemas.microsoft.com/office/drawing/2014/main" id="{EB08B7DD-BE4A-4223-96A0-DD669D2245F4}"/>
                </a:ext>
              </a:extLst>
            </p:cNvPr>
            <p:cNvCxnSpPr>
              <a:cxnSpLocks/>
            </p:cNvCxnSpPr>
            <p:nvPr/>
          </p:nvCxnSpPr>
          <p:spPr>
            <a:xfrm>
              <a:off x="10476544" y="3507038"/>
              <a:ext cx="504000" cy="0"/>
            </a:xfrm>
            <a:prstGeom prst="line">
              <a:avLst/>
            </a:prstGeom>
            <a:ln w="38100">
              <a:solidFill>
                <a:srgbClr val="051A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ttangolo 121">
              <a:extLst>
                <a:ext uri="{FF2B5EF4-FFF2-40B4-BE49-F238E27FC236}">
                  <a16:creationId xmlns:a16="http://schemas.microsoft.com/office/drawing/2014/main" id="{00ABC448-CCA5-4417-AC42-8A2D409D582C}"/>
                </a:ext>
              </a:extLst>
            </p:cNvPr>
            <p:cNvSpPr/>
            <p:nvPr/>
          </p:nvSpPr>
          <p:spPr>
            <a:xfrm>
              <a:off x="11126770" y="3445708"/>
              <a:ext cx="402009" cy="2478914"/>
            </a:xfrm>
            <a:prstGeom prst="rect">
              <a:avLst/>
            </a:prstGeom>
            <a:solidFill>
              <a:srgbClr val="35F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123" name="Connettore diritto 122">
              <a:extLst>
                <a:ext uri="{FF2B5EF4-FFF2-40B4-BE49-F238E27FC236}">
                  <a16:creationId xmlns:a16="http://schemas.microsoft.com/office/drawing/2014/main" id="{65AC609C-677B-4D19-B6A8-C013E3EC5B0D}"/>
                </a:ext>
              </a:extLst>
            </p:cNvPr>
            <p:cNvCxnSpPr>
              <a:cxnSpLocks/>
            </p:cNvCxnSpPr>
            <p:nvPr/>
          </p:nvCxnSpPr>
          <p:spPr>
            <a:xfrm>
              <a:off x="11062172" y="3439166"/>
              <a:ext cx="504000" cy="0"/>
            </a:xfrm>
            <a:prstGeom prst="line">
              <a:avLst/>
            </a:prstGeom>
            <a:ln w="38100">
              <a:solidFill>
                <a:srgbClr val="35F2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Esagono 136">
            <a:extLst>
              <a:ext uri="{FF2B5EF4-FFF2-40B4-BE49-F238E27FC236}">
                <a16:creationId xmlns:a16="http://schemas.microsoft.com/office/drawing/2014/main" id="{ADA93077-DA01-4194-83DD-45DBB8C3C3A2}"/>
              </a:ext>
            </a:extLst>
          </p:cNvPr>
          <p:cNvSpPr>
            <a:spLocks noChangeAspect="1"/>
          </p:cNvSpPr>
          <p:nvPr/>
        </p:nvSpPr>
        <p:spPr>
          <a:xfrm>
            <a:off x="6307077" y="5574326"/>
            <a:ext cx="726284" cy="616921"/>
          </a:xfrm>
          <a:prstGeom prst="hexagon">
            <a:avLst/>
          </a:prstGeom>
          <a:solidFill>
            <a:schemeClr val="accent5">
              <a:lumMod val="20000"/>
              <a:lumOff val="80000"/>
              <a:alpha val="1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138" name="Esagono 137">
            <a:extLst>
              <a:ext uri="{FF2B5EF4-FFF2-40B4-BE49-F238E27FC236}">
                <a16:creationId xmlns:a16="http://schemas.microsoft.com/office/drawing/2014/main" id="{FDEAD5DD-50F6-4BB2-AEF3-95BED23E3389}"/>
              </a:ext>
            </a:extLst>
          </p:cNvPr>
          <p:cNvSpPr>
            <a:spLocks noChangeAspect="1"/>
          </p:cNvSpPr>
          <p:nvPr/>
        </p:nvSpPr>
        <p:spPr>
          <a:xfrm>
            <a:off x="2558375" y="6084785"/>
            <a:ext cx="1641678" cy="1394475"/>
          </a:xfrm>
          <a:prstGeom prst="hexagon">
            <a:avLst/>
          </a:prstGeom>
          <a:solidFill>
            <a:srgbClr val="CD4C84">
              <a:alpha val="19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139" name="Esagono 138">
            <a:extLst>
              <a:ext uri="{FF2B5EF4-FFF2-40B4-BE49-F238E27FC236}">
                <a16:creationId xmlns:a16="http://schemas.microsoft.com/office/drawing/2014/main" id="{9566C315-CC08-48BF-8DAC-EA2E55BBD435}"/>
              </a:ext>
            </a:extLst>
          </p:cNvPr>
          <p:cNvSpPr>
            <a:spLocks noChangeAspect="1"/>
          </p:cNvSpPr>
          <p:nvPr/>
        </p:nvSpPr>
        <p:spPr>
          <a:xfrm>
            <a:off x="3196745" y="321544"/>
            <a:ext cx="1491347" cy="1266781"/>
          </a:xfrm>
          <a:prstGeom prst="hexagon">
            <a:avLst/>
          </a:prstGeom>
          <a:solidFill>
            <a:srgbClr val="7030A0">
              <a:alpha val="13000"/>
            </a:srgbClr>
          </a:solidFill>
          <a:ln w="12700">
            <a:solidFill>
              <a:srgbClr val="CD4C84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50ADF0E9-513A-4038-836F-124CA65834A5}"/>
              </a:ext>
            </a:extLst>
          </p:cNvPr>
          <p:cNvSpPr/>
          <p:nvPr/>
        </p:nvSpPr>
        <p:spPr>
          <a:xfrm>
            <a:off x="280986" y="2831271"/>
            <a:ext cx="464111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Montserrat" panose="00000500000000000000" pitchFamily="2" charset="0"/>
              </a:rPr>
              <a:t>Algoritmi:</a:t>
            </a:r>
          </a:p>
          <a:p>
            <a:endParaRPr lang="it-IT" sz="10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Bagging</a:t>
            </a:r>
            <a:r>
              <a:rPr lang="it-IT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 (</a:t>
            </a:r>
            <a:r>
              <a:rPr lang="it-IT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ensamble</a:t>
            </a:r>
            <a:r>
              <a:rPr lang="it-IT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GLM</a:t>
            </a: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Naive</a:t>
            </a:r>
            <a:r>
              <a:rPr lang="it-IT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Bayes</a:t>
            </a:r>
            <a:endParaRPr lang="it-IT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Random </a:t>
            </a:r>
            <a:r>
              <a:rPr lang="it-IT" sz="20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Forest</a:t>
            </a:r>
            <a:endParaRPr lang="it-IT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Decision</a:t>
            </a:r>
            <a:r>
              <a:rPr lang="it-IT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Tree</a:t>
            </a:r>
            <a:r>
              <a:rPr lang="it-IT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 (</a:t>
            </a:r>
            <a:r>
              <a:rPr lang="it-IT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rpart</a:t>
            </a:r>
            <a:r>
              <a:rPr lang="it-IT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)</a:t>
            </a:r>
          </a:p>
        </p:txBody>
      </p: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B2BBA6E2-67DA-4D0A-99C5-136178C36AD2}"/>
              </a:ext>
            </a:extLst>
          </p:cNvPr>
          <p:cNvGrpSpPr/>
          <p:nvPr/>
        </p:nvGrpSpPr>
        <p:grpSpPr>
          <a:xfrm>
            <a:off x="4118599" y="1495133"/>
            <a:ext cx="4372345" cy="3602595"/>
            <a:chOff x="3972679" y="1514589"/>
            <a:chExt cx="4372345" cy="3602595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9BC349B4-8D68-41C1-B32E-F369176F3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7854"/>
            <a:stretch/>
          </p:blipFill>
          <p:spPr>
            <a:xfrm>
              <a:off x="3972679" y="1514589"/>
              <a:ext cx="3909654" cy="3602595"/>
            </a:xfrm>
            <a:prstGeom prst="rect">
              <a:avLst/>
            </a:prstGeom>
          </p:spPr>
        </p:pic>
        <p:sp>
          <p:nvSpPr>
            <p:cNvPr id="56" name="Rettangolo 55">
              <a:extLst>
                <a:ext uri="{FF2B5EF4-FFF2-40B4-BE49-F238E27FC236}">
                  <a16:creationId xmlns:a16="http://schemas.microsoft.com/office/drawing/2014/main" id="{EB387400-D412-4CF8-ADFB-8F131D6CE1D8}"/>
                </a:ext>
              </a:extLst>
            </p:cNvPr>
            <p:cNvSpPr/>
            <p:nvPr/>
          </p:nvSpPr>
          <p:spPr>
            <a:xfrm rot="16200000">
              <a:off x="5835903" y="-168443"/>
              <a:ext cx="286731" cy="3716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49633B94-D98F-4F4A-A26F-09B454DEF7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03256" y="1544599"/>
              <a:ext cx="3241768" cy="2996534"/>
              <a:chOff x="6167741" y="1709075"/>
              <a:chExt cx="2976322" cy="2341558"/>
            </a:xfrm>
          </p:grpSpPr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C18FF868-F3F1-4452-9619-1565A92859F3}"/>
                  </a:ext>
                </a:extLst>
              </p:cNvPr>
              <p:cNvGrpSpPr/>
              <p:nvPr/>
            </p:nvGrpSpPr>
            <p:grpSpPr>
              <a:xfrm>
                <a:off x="6167741" y="1709075"/>
                <a:ext cx="2140400" cy="2341558"/>
                <a:chOff x="6172075" y="1709075"/>
                <a:chExt cx="2140400" cy="2341558"/>
              </a:xfrm>
            </p:grpSpPr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96EB9D0D-9C27-4FDA-A03D-F853BB9E532C}"/>
                    </a:ext>
                  </a:extLst>
                </p:cNvPr>
                <p:cNvSpPr txBox="1"/>
                <p:nvPr/>
              </p:nvSpPr>
              <p:spPr>
                <a:xfrm>
                  <a:off x="6172075" y="1709075"/>
                  <a:ext cx="1633931" cy="2543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200" dirty="0" err="1">
                      <a:solidFill>
                        <a:schemeClr val="accent1">
                          <a:lumMod val="50000"/>
                        </a:schemeClr>
                      </a:solidFill>
                      <a:latin typeface="Montserrat" panose="00000500000000000000" pitchFamily="2" charset="0"/>
                    </a:rPr>
                    <a:t>Accuracy</a:t>
                  </a:r>
                  <a:r>
                    <a:rPr lang="it-IT" sz="1200" dirty="0">
                      <a:solidFill>
                        <a:schemeClr val="accent1">
                          <a:lumMod val="50000"/>
                        </a:schemeClr>
                      </a:solidFill>
                      <a:latin typeface="Montserrat" panose="00000500000000000000" pitchFamily="2" charset="0"/>
                    </a:rPr>
                    <a:t> dei Modelli</a:t>
                  </a:r>
                </a:p>
              </p:txBody>
            </p:sp>
            <p:sp>
              <p:nvSpPr>
                <p:cNvPr id="42" name="Rettangolo 41">
                  <a:extLst>
                    <a:ext uri="{FF2B5EF4-FFF2-40B4-BE49-F238E27FC236}">
                      <a16:creationId xmlns:a16="http://schemas.microsoft.com/office/drawing/2014/main" id="{5BA4A968-F8A9-41D6-BE6E-4F05EE6625B2}"/>
                    </a:ext>
                  </a:extLst>
                </p:cNvPr>
                <p:cNvSpPr/>
                <p:nvPr/>
              </p:nvSpPr>
              <p:spPr>
                <a:xfrm>
                  <a:off x="6845771" y="2196750"/>
                  <a:ext cx="374734" cy="1852718"/>
                </a:xfrm>
                <a:prstGeom prst="rect">
                  <a:avLst/>
                </a:prstGeom>
                <a:solidFill>
                  <a:srgbClr val="0426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43" name="Rettangolo 42">
                  <a:extLst>
                    <a:ext uri="{FF2B5EF4-FFF2-40B4-BE49-F238E27FC236}">
                      <a16:creationId xmlns:a16="http://schemas.microsoft.com/office/drawing/2014/main" id="{C28D168B-7FF1-4573-8657-B78241332323}"/>
                    </a:ext>
                  </a:extLst>
                </p:cNvPr>
                <p:cNvSpPr/>
                <p:nvPr/>
              </p:nvSpPr>
              <p:spPr>
                <a:xfrm>
                  <a:off x="7392539" y="2062865"/>
                  <a:ext cx="374735" cy="1984114"/>
                </a:xfrm>
                <a:prstGeom prst="rect">
                  <a:avLst/>
                </a:prstGeom>
                <a:solidFill>
                  <a:srgbClr val="051A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056E6B0A-0684-48AD-9278-5826A028A92C}"/>
                    </a:ext>
                  </a:extLst>
                </p:cNvPr>
                <p:cNvSpPr/>
                <p:nvPr/>
              </p:nvSpPr>
              <p:spPr>
                <a:xfrm>
                  <a:off x="7943384" y="2093263"/>
                  <a:ext cx="369091" cy="1957370"/>
                </a:xfrm>
                <a:prstGeom prst="rect">
                  <a:avLst/>
                </a:prstGeom>
                <a:solidFill>
                  <a:srgbClr val="35F2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cxnSp>
            <p:nvCxnSpPr>
              <p:cNvPr id="40" name="Connettore diritto 39">
                <a:extLst>
                  <a:ext uri="{FF2B5EF4-FFF2-40B4-BE49-F238E27FC236}">
                    <a16:creationId xmlns:a16="http://schemas.microsoft.com/office/drawing/2014/main" id="{BCCDB76F-9C03-44DF-A643-B6B54DDBD7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4227" y="2235260"/>
                <a:ext cx="359836" cy="0"/>
              </a:xfrm>
              <a:prstGeom prst="line">
                <a:avLst/>
              </a:prstGeom>
              <a:ln w="28575">
                <a:solidFill>
                  <a:srgbClr val="A775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2A891573-0ABF-406B-8221-92455F186C3E}"/>
                </a:ext>
              </a:extLst>
            </p:cNvPr>
            <p:cNvSpPr/>
            <p:nvPr/>
          </p:nvSpPr>
          <p:spPr>
            <a:xfrm rot="16200000">
              <a:off x="5778357" y="3016709"/>
              <a:ext cx="286731" cy="3601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DFDAD24A-6C7A-494E-B939-75760CC7E0F7}"/>
                </a:ext>
              </a:extLst>
            </p:cNvPr>
            <p:cNvSpPr txBox="1"/>
            <p:nvPr/>
          </p:nvSpPr>
          <p:spPr>
            <a:xfrm>
              <a:off x="4494109" y="4627499"/>
              <a:ext cx="6832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900" dirty="0" err="1">
                  <a:latin typeface="Montserrat" panose="00000500000000000000" pitchFamily="2" charset="0"/>
                </a:rPr>
                <a:t>Bagging</a:t>
              </a:r>
              <a:endParaRPr lang="it-IT" sz="2000" dirty="0">
                <a:latin typeface="Montserrat" panose="00000500000000000000" pitchFamily="2" charset="0"/>
              </a:endParaRP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8E5761B0-9A6C-4DEE-8347-64F0FD28E0FB}"/>
                </a:ext>
              </a:extLst>
            </p:cNvPr>
            <p:cNvSpPr txBox="1"/>
            <p:nvPr/>
          </p:nvSpPr>
          <p:spPr>
            <a:xfrm>
              <a:off x="5211596" y="4644025"/>
              <a:ext cx="4523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900" dirty="0">
                  <a:latin typeface="Montserrat" panose="00000500000000000000" pitchFamily="2" charset="0"/>
                </a:rPr>
                <a:t>GLM</a:t>
              </a:r>
              <a:endParaRPr lang="it-IT" sz="2000" dirty="0">
                <a:latin typeface="Montserrat" panose="00000500000000000000" pitchFamily="2" charset="0"/>
              </a:endParaRP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05F8C3EB-78F0-441A-93CE-828AC01C3AD3}"/>
                </a:ext>
              </a:extLst>
            </p:cNvPr>
            <p:cNvSpPr txBox="1"/>
            <p:nvPr/>
          </p:nvSpPr>
          <p:spPr>
            <a:xfrm>
              <a:off x="5603298" y="4626917"/>
              <a:ext cx="8803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900" dirty="0" err="1">
                  <a:latin typeface="Montserrat" panose="00000500000000000000" pitchFamily="2" charset="0"/>
                </a:rPr>
                <a:t>Naive</a:t>
              </a:r>
              <a:r>
                <a:rPr lang="it-IT" sz="900" dirty="0">
                  <a:latin typeface="Montserrat" panose="00000500000000000000" pitchFamily="2" charset="0"/>
                </a:rPr>
                <a:t> </a:t>
              </a:r>
              <a:r>
                <a:rPr lang="it-IT" sz="900" dirty="0" err="1">
                  <a:latin typeface="Montserrat" panose="00000500000000000000" pitchFamily="2" charset="0"/>
                </a:rPr>
                <a:t>Bayes</a:t>
              </a:r>
              <a:endParaRPr lang="it-IT" sz="2000" dirty="0">
                <a:latin typeface="Montserrat" panose="00000500000000000000" pitchFamily="2" charset="0"/>
              </a:endParaRPr>
            </a:p>
          </p:txBody>
        </p:sp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0E465432-903B-475C-B091-46FFADD3AA20}"/>
                </a:ext>
              </a:extLst>
            </p:cNvPr>
            <p:cNvSpPr/>
            <p:nvPr/>
          </p:nvSpPr>
          <p:spPr>
            <a:xfrm rot="16200000">
              <a:off x="5876486" y="3171194"/>
              <a:ext cx="286731" cy="3601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592CDDEA-C439-49D9-BA58-1DA9CE5E0AF9}"/>
                </a:ext>
              </a:extLst>
            </p:cNvPr>
            <p:cNvSpPr txBox="1"/>
            <p:nvPr/>
          </p:nvSpPr>
          <p:spPr>
            <a:xfrm>
              <a:off x="5673265" y="4859707"/>
              <a:ext cx="7184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b="1" dirty="0">
                  <a:latin typeface="Montserrat" panose="00000500000000000000" pitchFamily="2" charset="0"/>
                </a:rPr>
                <a:t>Modello</a:t>
              </a:r>
              <a:endParaRPr lang="it-IT" sz="800" b="1" dirty="0">
                <a:latin typeface="Montserrat" panose="00000500000000000000" pitchFamily="2" charset="0"/>
              </a:endParaRPr>
            </a:p>
          </p:txBody>
        </p: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293E50D2-BE0C-4DA3-B311-751E39DC0918}"/>
                </a:ext>
              </a:extLst>
            </p:cNvPr>
            <p:cNvSpPr/>
            <p:nvPr/>
          </p:nvSpPr>
          <p:spPr>
            <a:xfrm rot="10800000">
              <a:off x="4008123" y="1880247"/>
              <a:ext cx="286731" cy="3196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E2B4F80A-4504-4271-8EF0-1319BE1F5693}"/>
                </a:ext>
              </a:extLst>
            </p:cNvPr>
            <p:cNvSpPr txBox="1"/>
            <p:nvPr/>
          </p:nvSpPr>
          <p:spPr>
            <a:xfrm rot="16200000">
              <a:off x="4094406" y="2532748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>
                  <a:latin typeface="Montserrat" panose="00000500000000000000" pitchFamily="2" charset="0"/>
                </a:rPr>
                <a:t>0.60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98676864-94B4-4B49-9C50-5EE36BA9868A}"/>
                </a:ext>
              </a:extLst>
            </p:cNvPr>
            <p:cNvSpPr txBox="1"/>
            <p:nvPr/>
          </p:nvSpPr>
          <p:spPr>
            <a:xfrm rot="16200000">
              <a:off x="3701556" y="3061127"/>
              <a:ext cx="806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00" b="1" dirty="0" err="1">
                  <a:latin typeface="Montserrat" panose="00000500000000000000" pitchFamily="2" charset="0"/>
                </a:rPr>
                <a:t>Accuracy</a:t>
              </a:r>
              <a:endParaRPr lang="it-IT" sz="800" b="1" dirty="0">
                <a:latin typeface="Montserrat" panose="00000500000000000000" pitchFamily="2" charset="0"/>
              </a:endParaRPr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BAC853E2-4CD7-4D34-820D-EDB434F84CE0}"/>
                </a:ext>
              </a:extLst>
            </p:cNvPr>
            <p:cNvSpPr txBox="1"/>
            <p:nvPr/>
          </p:nvSpPr>
          <p:spPr>
            <a:xfrm rot="16200000">
              <a:off x="4106561" y="336303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>
                  <a:latin typeface="Montserrat" panose="00000500000000000000" pitchFamily="2" charset="0"/>
                </a:rPr>
                <a:t>0.55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F897291F-BA2C-4A34-8CDC-8EDCA7F8786A}"/>
                </a:ext>
              </a:extLst>
            </p:cNvPr>
            <p:cNvSpPr txBox="1"/>
            <p:nvPr/>
          </p:nvSpPr>
          <p:spPr>
            <a:xfrm rot="16200000">
              <a:off x="4095121" y="4163444"/>
              <a:ext cx="3994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>
                  <a:latin typeface="Montserrat" panose="00000500000000000000" pitchFamily="2" charset="0"/>
                </a:rPr>
                <a:t>0.50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548FB47E-C9E5-4AAB-A125-D763640CB47B}"/>
                </a:ext>
              </a:extLst>
            </p:cNvPr>
            <p:cNvCxnSpPr>
              <a:cxnSpLocks/>
            </p:cNvCxnSpPr>
            <p:nvPr/>
          </p:nvCxnSpPr>
          <p:spPr>
            <a:xfrm>
              <a:off x="5790065" y="2148324"/>
              <a:ext cx="504000" cy="0"/>
            </a:xfrm>
            <a:prstGeom prst="line">
              <a:avLst/>
            </a:prstGeom>
            <a:ln w="38100">
              <a:solidFill>
                <a:srgbClr val="0426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EF05E2ED-BB7D-408C-9EA6-CD79B8F500BE}"/>
                </a:ext>
              </a:extLst>
            </p:cNvPr>
            <p:cNvCxnSpPr>
              <a:cxnSpLocks/>
            </p:cNvCxnSpPr>
            <p:nvPr/>
          </p:nvCxnSpPr>
          <p:spPr>
            <a:xfrm>
              <a:off x="6381098" y="1981081"/>
              <a:ext cx="504000" cy="0"/>
            </a:xfrm>
            <a:prstGeom prst="line">
              <a:avLst/>
            </a:prstGeom>
            <a:ln w="38100">
              <a:solidFill>
                <a:srgbClr val="051A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4FBBA40B-1BCF-46D7-B125-3D58FF5E2E85}"/>
                </a:ext>
              </a:extLst>
            </p:cNvPr>
            <p:cNvCxnSpPr>
              <a:cxnSpLocks/>
            </p:cNvCxnSpPr>
            <p:nvPr/>
          </p:nvCxnSpPr>
          <p:spPr>
            <a:xfrm>
              <a:off x="6979373" y="2018279"/>
              <a:ext cx="504000" cy="0"/>
            </a:xfrm>
            <a:prstGeom prst="line">
              <a:avLst/>
            </a:prstGeom>
            <a:ln w="38100">
              <a:solidFill>
                <a:srgbClr val="35F2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2A159DB5-D866-4C69-9C7D-79EA5EBA4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79898" y="4439001"/>
              <a:ext cx="504000" cy="0"/>
            </a:xfrm>
            <a:prstGeom prst="line">
              <a:avLst/>
            </a:prstGeom>
            <a:ln w="38100">
              <a:solidFill>
                <a:srgbClr val="0632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793E1769-CFE8-41BE-911B-5D7A66719C9A}"/>
                </a:ext>
              </a:extLst>
            </p:cNvPr>
            <p:cNvCxnSpPr>
              <a:cxnSpLocks/>
            </p:cNvCxnSpPr>
            <p:nvPr/>
          </p:nvCxnSpPr>
          <p:spPr>
            <a:xfrm>
              <a:off x="4582015" y="2641831"/>
              <a:ext cx="504000" cy="0"/>
            </a:xfrm>
            <a:prstGeom prst="line">
              <a:avLst/>
            </a:prstGeom>
            <a:ln w="38100">
              <a:solidFill>
                <a:srgbClr val="F229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C9D659FC-8C73-435C-B5E7-CEFC7C35BB5F}"/>
                </a:ext>
              </a:extLst>
            </p:cNvPr>
            <p:cNvSpPr/>
            <p:nvPr/>
          </p:nvSpPr>
          <p:spPr>
            <a:xfrm>
              <a:off x="4635310" y="2641831"/>
              <a:ext cx="402008" cy="1903895"/>
            </a:xfrm>
            <a:prstGeom prst="rect">
              <a:avLst/>
            </a:prstGeom>
            <a:solidFill>
              <a:srgbClr val="F229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15ED7F7E-24A3-40C6-98C0-AF8A2746C0F4}"/>
                </a:ext>
              </a:extLst>
            </p:cNvPr>
            <p:cNvSpPr/>
            <p:nvPr/>
          </p:nvSpPr>
          <p:spPr>
            <a:xfrm>
              <a:off x="5233098" y="4447676"/>
              <a:ext cx="408155" cy="92340"/>
            </a:xfrm>
            <a:prstGeom prst="rect">
              <a:avLst/>
            </a:prstGeom>
            <a:solidFill>
              <a:srgbClr val="063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CC877B29-E293-4269-ABF9-8D29A1D7B6C4}"/>
                </a:ext>
              </a:extLst>
            </p:cNvPr>
            <p:cNvSpPr txBox="1"/>
            <p:nvPr/>
          </p:nvSpPr>
          <p:spPr>
            <a:xfrm>
              <a:off x="7058248" y="4630554"/>
              <a:ext cx="3449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900" dirty="0">
                  <a:latin typeface="Montserrat" panose="00000500000000000000" pitchFamily="2" charset="0"/>
                </a:rPr>
                <a:t>DT</a:t>
              </a:r>
              <a:endParaRPr lang="it-IT" sz="2000" dirty="0">
                <a:latin typeface="Montserrat" panose="00000500000000000000" pitchFamily="2" charset="0"/>
              </a:endParaRPr>
            </a:p>
          </p:txBody>
        </p: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92DE040E-3C67-452F-A988-190974C98C1B}"/>
                </a:ext>
              </a:extLst>
            </p:cNvPr>
            <p:cNvSpPr txBox="1"/>
            <p:nvPr/>
          </p:nvSpPr>
          <p:spPr>
            <a:xfrm>
              <a:off x="6458487" y="4633458"/>
              <a:ext cx="3417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900" dirty="0">
                  <a:latin typeface="Montserrat" panose="00000500000000000000" pitchFamily="2" charset="0"/>
                </a:rPr>
                <a:t>RF</a:t>
              </a:r>
              <a:endParaRPr lang="it-IT" sz="2000" dirty="0">
                <a:latin typeface="Montserrat" panose="00000500000000000000" pitchFamily="2" charset="0"/>
              </a:endParaRPr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44E94087-8D70-4B19-A345-0FE419ADC0BF}"/>
              </a:ext>
            </a:extLst>
          </p:cNvPr>
          <p:cNvSpPr/>
          <p:nvPr/>
        </p:nvSpPr>
        <p:spPr>
          <a:xfrm>
            <a:off x="2810595" y="657835"/>
            <a:ext cx="6869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it-IT" sz="2800" b="1" dirty="0">
                <a:solidFill>
                  <a:srgbClr val="66F9E4"/>
                </a:solidFill>
                <a:latin typeface="Montserrat" panose="00000500000000000000" pitchFamily="2" charset="0"/>
              </a:rPr>
              <a:t>VALUTAZIONE - </a:t>
            </a:r>
            <a:r>
              <a:rPr lang="it-IT" sz="2800" dirty="0" err="1">
                <a:solidFill>
                  <a:srgbClr val="66F9E4"/>
                </a:solidFill>
                <a:latin typeface="Montserrat" panose="00000500000000000000" pitchFamily="2" charset="0"/>
              </a:rPr>
              <a:t>Propensity</a:t>
            </a:r>
            <a:r>
              <a:rPr lang="it-IT" sz="2800" dirty="0">
                <a:solidFill>
                  <a:srgbClr val="66F9E4"/>
                </a:solidFill>
                <a:latin typeface="Montserrat" panose="00000500000000000000" pitchFamily="2" charset="0"/>
              </a:rPr>
              <a:t> to </a:t>
            </a:r>
            <a:r>
              <a:rPr lang="it-IT" sz="2800" b="1" dirty="0" err="1">
                <a:solidFill>
                  <a:srgbClr val="FE71DD"/>
                </a:solidFill>
                <a:latin typeface="Montserrat" panose="00000500000000000000" pitchFamily="2" charset="0"/>
              </a:rPr>
              <a:t>churn</a:t>
            </a:r>
            <a:endParaRPr lang="it-IT" sz="2800" b="1" dirty="0">
              <a:solidFill>
                <a:srgbClr val="FE71DD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35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A4433CF-7DD9-4412-BDDA-7EF1FAEFC550}"/>
              </a:ext>
            </a:extLst>
          </p:cNvPr>
          <p:cNvSpPr/>
          <p:nvPr/>
        </p:nvSpPr>
        <p:spPr>
          <a:xfrm>
            <a:off x="0" y="797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Esagono 11">
            <a:extLst>
              <a:ext uri="{FF2B5EF4-FFF2-40B4-BE49-F238E27FC236}">
                <a16:creationId xmlns:a16="http://schemas.microsoft.com/office/drawing/2014/main" id="{66873022-D755-4C4A-845C-20FE665A8F7C}"/>
              </a:ext>
            </a:extLst>
          </p:cNvPr>
          <p:cNvSpPr>
            <a:spLocks noChangeAspect="1"/>
          </p:cNvSpPr>
          <p:nvPr/>
        </p:nvSpPr>
        <p:spPr>
          <a:xfrm>
            <a:off x="8804522" y="-360301"/>
            <a:ext cx="1321992" cy="1122928"/>
          </a:xfrm>
          <a:prstGeom prst="hexagon">
            <a:avLst/>
          </a:prstGeom>
          <a:solidFill>
            <a:schemeClr val="accent4">
              <a:lumMod val="40000"/>
              <a:lumOff val="60000"/>
              <a:alpha val="15000"/>
            </a:schemeClr>
          </a:solidFill>
          <a:ln w="19050">
            <a:solidFill>
              <a:srgbClr val="F1B670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13" name="Esagono 12">
            <a:extLst>
              <a:ext uri="{FF2B5EF4-FFF2-40B4-BE49-F238E27FC236}">
                <a16:creationId xmlns:a16="http://schemas.microsoft.com/office/drawing/2014/main" id="{826737DD-C247-497D-9513-01A7B77AB231}"/>
              </a:ext>
            </a:extLst>
          </p:cNvPr>
          <p:cNvSpPr>
            <a:spLocks noChangeAspect="1"/>
          </p:cNvSpPr>
          <p:nvPr/>
        </p:nvSpPr>
        <p:spPr>
          <a:xfrm>
            <a:off x="10763030" y="5941148"/>
            <a:ext cx="1904939" cy="1618095"/>
          </a:xfrm>
          <a:prstGeom prst="hexagon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 w="28575">
            <a:solidFill>
              <a:srgbClr val="F1B67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Esagono 3">
            <a:extLst>
              <a:ext uri="{FF2B5EF4-FFF2-40B4-BE49-F238E27FC236}">
                <a16:creationId xmlns:a16="http://schemas.microsoft.com/office/drawing/2014/main" id="{028C6839-B647-44D7-B106-6068A283B409}"/>
              </a:ext>
            </a:extLst>
          </p:cNvPr>
          <p:cNvSpPr>
            <a:spLocks noChangeAspect="1"/>
          </p:cNvSpPr>
          <p:nvPr/>
        </p:nvSpPr>
        <p:spPr>
          <a:xfrm>
            <a:off x="7989673" y="-470520"/>
            <a:ext cx="1061329" cy="901515"/>
          </a:xfrm>
          <a:prstGeom prst="hexagon">
            <a:avLst/>
          </a:prstGeom>
          <a:solidFill>
            <a:srgbClr val="4E8475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87057A5B-BF26-4758-9532-38C05A4C1CE6}"/>
              </a:ext>
            </a:extLst>
          </p:cNvPr>
          <p:cNvCxnSpPr>
            <a:cxnSpLocks/>
          </p:cNvCxnSpPr>
          <p:nvPr/>
        </p:nvCxnSpPr>
        <p:spPr>
          <a:xfrm flipH="1">
            <a:off x="5177214" y="-470520"/>
            <a:ext cx="3205846" cy="8284329"/>
          </a:xfrm>
          <a:prstGeom prst="line">
            <a:avLst/>
          </a:prstGeom>
          <a:ln w="38100">
            <a:solidFill>
              <a:schemeClr val="bg1">
                <a:alpha val="5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agono 5">
            <a:extLst>
              <a:ext uri="{FF2B5EF4-FFF2-40B4-BE49-F238E27FC236}">
                <a16:creationId xmlns:a16="http://schemas.microsoft.com/office/drawing/2014/main" id="{D5014283-BA0A-4915-85DF-CC94648E16D4}"/>
              </a:ext>
            </a:extLst>
          </p:cNvPr>
          <p:cNvSpPr>
            <a:spLocks noChangeAspect="1"/>
          </p:cNvSpPr>
          <p:nvPr/>
        </p:nvSpPr>
        <p:spPr>
          <a:xfrm>
            <a:off x="3300302" y="1802297"/>
            <a:ext cx="1061329" cy="901515"/>
          </a:xfrm>
          <a:prstGeom prst="hexagon">
            <a:avLst/>
          </a:prstGeom>
          <a:solidFill>
            <a:srgbClr val="4E8475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7" name="Esagono 6">
            <a:extLst>
              <a:ext uri="{FF2B5EF4-FFF2-40B4-BE49-F238E27FC236}">
                <a16:creationId xmlns:a16="http://schemas.microsoft.com/office/drawing/2014/main" id="{83ED11B6-FC5A-40BF-93AB-F0181E63B64D}"/>
              </a:ext>
            </a:extLst>
          </p:cNvPr>
          <p:cNvSpPr>
            <a:spLocks noChangeAspect="1"/>
          </p:cNvSpPr>
          <p:nvPr/>
        </p:nvSpPr>
        <p:spPr>
          <a:xfrm>
            <a:off x="2293034" y="2535427"/>
            <a:ext cx="1061329" cy="901515"/>
          </a:xfrm>
          <a:prstGeom prst="hexagon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8" name="Esagono 7">
            <a:extLst>
              <a:ext uri="{FF2B5EF4-FFF2-40B4-BE49-F238E27FC236}">
                <a16:creationId xmlns:a16="http://schemas.microsoft.com/office/drawing/2014/main" id="{EBAF79F8-8AE4-4D61-A0E4-8AFB0B5D881A}"/>
              </a:ext>
            </a:extLst>
          </p:cNvPr>
          <p:cNvSpPr>
            <a:spLocks noChangeAspect="1"/>
          </p:cNvSpPr>
          <p:nvPr/>
        </p:nvSpPr>
        <p:spPr>
          <a:xfrm>
            <a:off x="4026987" y="4766900"/>
            <a:ext cx="1061329" cy="901515"/>
          </a:xfrm>
          <a:prstGeom prst="hexagon">
            <a:avLst/>
          </a:prstGeom>
          <a:solidFill>
            <a:schemeClr val="accent3">
              <a:lumMod val="20000"/>
              <a:lumOff val="8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1" name="Esagono 20">
            <a:extLst>
              <a:ext uri="{FF2B5EF4-FFF2-40B4-BE49-F238E27FC236}">
                <a16:creationId xmlns:a16="http://schemas.microsoft.com/office/drawing/2014/main" id="{242C2892-51A6-4B1D-8838-363E2712DE28}"/>
              </a:ext>
            </a:extLst>
          </p:cNvPr>
          <p:cNvSpPr>
            <a:spLocks noChangeAspect="1"/>
          </p:cNvSpPr>
          <p:nvPr/>
        </p:nvSpPr>
        <p:spPr>
          <a:xfrm>
            <a:off x="9922101" y="2829145"/>
            <a:ext cx="1061329" cy="901515"/>
          </a:xfrm>
          <a:prstGeom prst="hexagon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15" name="Esagono 14">
            <a:extLst>
              <a:ext uri="{FF2B5EF4-FFF2-40B4-BE49-F238E27FC236}">
                <a16:creationId xmlns:a16="http://schemas.microsoft.com/office/drawing/2014/main" id="{FDB663BA-EBCD-4DC7-8F3F-2F489F96EEA5}"/>
              </a:ext>
            </a:extLst>
          </p:cNvPr>
          <p:cNvSpPr>
            <a:spLocks noChangeAspect="1"/>
          </p:cNvSpPr>
          <p:nvPr/>
        </p:nvSpPr>
        <p:spPr>
          <a:xfrm>
            <a:off x="3999992" y="2538397"/>
            <a:ext cx="1472302" cy="1250604"/>
          </a:xfrm>
          <a:prstGeom prst="hexagon">
            <a:avLst/>
          </a:prstGeom>
          <a:solidFill>
            <a:schemeClr val="accent4">
              <a:lumMod val="40000"/>
              <a:lumOff val="60000"/>
              <a:alpha val="15000"/>
            </a:schemeClr>
          </a:solidFill>
          <a:ln w="19050">
            <a:solidFill>
              <a:srgbClr val="F1B67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Esagono 18">
            <a:extLst>
              <a:ext uri="{FF2B5EF4-FFF2-40B4-BE49-F238E27FC236}">
                <a16:creationId xmlns:a16="http://schemas.microsoft.com/office/drawing/2014/main" id="{FABFBD9E-995F-472A-9B95-C0E6B6AB39CD}"/>
              </a:ext>
            </a:extLst>
          </p:cNvPr>
          <p:cNvSpPr>
            <a:spLocks noChangeAspect="1"/>
          </p:cNvSpPr>
          <p:nvPr/>
        </p:nvSpPr>
        <p:spPr>
          <a:xfrm>
            <a:off x="10621957" y="2002542"/>
            <a:ext cx="2294622" cy="1949100"/>
          </a:xfrm>
          <a:prstGeom prst="hexagon">
            <a:avLst/>
          </a:prstGeom>
          <a:solidFill>
            <a:srgbClr val="4E8475">
              <a:alpha val="10000"/>
            </a:srgbClr>
          </a:solidFill>
          <a:ln w="19050">
            <a:solidFill>
              <a:srgbClr val="4E8475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20" name="Esagono 19">
            <a:extLst>
              <a:ext uri="{FF2B5EF4-FFF2-40B4-BE49-F238E27FC236}">
                <a16:creationId xmlns:a16="http://schemas.microsoft.com/office/drawing/2014/main" id="{1CC5622E-7E9B-4DB2-AD8E-F14C57930587}"/>
              </a:ext>
            </a:extLst>
          </p:cNvPr>
          <p:cNvSpPr>
            <a:spLocks noChangeAspect="1"/>
          </p:cNvSpPr>
          <p:nvPr/>
        </p:nvSpPr>
        <p:spPr>
          <a:xfrm>
            <a:off x="4953062" y="6043045"/>
            <a:ext cx="2084672" cy="1770764"/>
          </a:xfrm>
          <a:prstGeom prst="hexagon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2" name="Esagono 21">
            <a:extLst>
              <a:ext uri="{FF2B5EF4-FFF2-40B4-BE49-F238E27FC236}">
                <a16:creationId xmlns:a16="http://schemas.microsoft.com/office/drawing/2014/main" id="{0D41403C-55B0-4125-9BE7-CDEF2797B314}"/>
              </a:ext>
            </a:extLst>
          </p:cNvPr>
          <p:cNvSpPr>
            <a:spLocks noChangeAspect="1"/>
          </p:cNvSpPr>
          <p:nvPr/>
        </p:nvSpPr>
        <p:spPr>
          <a:xfrm>
            <a:off x="8508305" y="5724683"/>
            <a:ext cx="1061329" cy="901515"/>
          </a:xfrm>
          <a:prstGeom prst="hexagon">
            <a:avLst/>
          </a:prstGeom>
          <a:solidFill>
            <a:srgbClr val="698978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8" name="Triangolo rettangolo 47">
            <a:extLst>
              <a:ext uri="{FF2B5EF4-FFF2-40B4-BE49-F238E27FC236}">
                <a16:creationId xmlns:a16="http://schemas.microsoft.com/office/drawing/2014/main" id="{5C275208-4727-47F4-8F61-85C3FA2E2E3C}"/>
              </a:ext>
            </a:extLst>
          </p:cNvPr>
          <p:cNvSpPr/>
          <p:nvPr/>
        </p:nvSpPr>
        <p:spPr>
          <a:xfrm rot="15299266" flipH="1" flipV="1">
            <a:off x="-679811" y="978150"/>
            <a:ext cx="13258800" cy="8252936"/>
          </a:xfrm>
          <a:prstGeom prst="rtTriangle">
            <a:avLst/>
          </a:prstGeom>
          <a:solidFill>
            <a:schemeClr val="tx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FF33EBA-1759-4A0F-B451-47011D122F94}"/>
              </a:ext>
            </a:extLst>
          </p:cNvPr>
          <p:cNvSpPr/>
          <p:nvPr/>
        </p:nvSpPr>
        <p:spPr>
          <a:xfrm>
            <a:off x="2598378" y="479230"/>
            <a:ext cx="4275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it-IT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AZIONI DATA DRIVEN</a:t>
            </a:r>
          </a:p>
        </p:txBody>
      </p:sp>
      <p:sp>
        <p:nvSpPr>
          <p:cNvPr id="47" name="Triangolo rettangolo 46">
            <a:extLst>
              <a:ext uri="{FF2B5EF4-FFF2-40B4-BE49-F238E27FC236}">
                <a16:creationId xmlns:a16="http://schemas.microsoft.com/office/drawing/2014/main" id="{25EB7F04-CF4E-4104-9F38-222454EF59E7}"/>
              </a:ext>
            </a:extLst>
          </p:cNvPr>
          <p:cNvSpPr/>
          <p:nvPr/>
        </p:nvSpPr>
        <p:spPr>
          <a:xfrm rot="6951647" flipH="1">
            <a:off x="4879501" y="38179"/>
            <a:ext cx="13258800" cy="7327607"/>
          </a:xfrm>
          <a:prstGeom prst="rtTriangle">
            <a:avLst/>
          </a:prstGeom>
          <a:solidFill>
            <a:schemeClr val="tx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Esagono 23">
            <a:extLst>
              <a:ext uri="{FF2B5EF4-FFF2-40B4-BE49-F238E27FC236}">
                <a16:creationId xmlns:a16="http://schemas.microsoft.com/office/drawing/2014/main" id="{BDEE1069-F2C5-4666-9D8C-BE1827895657}"/>
              </a:ext>
            </a:extLst>
          </p:cNvPr>
          <p:cNvSpPr>
            <a:spLocks noChangeAspect="1"/>
          </p:cNvSpPr>
          <p:nvPr/>
        </p:nvSpPr>
        <p:spPr>
          <a:xfrm>
            <a:off x="1795810" y="3321927"/>
            <a:ext cx="4275529" cy="1448071"/>
          </a:xfrm>
          <a:prstGeom prst="hexagon">
            <a:avLst/>
          </a:prstGeom>
          <a:solidFill>
            <a:srgbClr val="FABD40">
              <a:alpha val="30000"/>
            </a:srgbClr>
          </a:solidFill>
          <a:ln w="22225">
            <a:solidFill>
              <a:srgbClr val="FAB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200" dirty="0"/>
          </a:p>
          <a:p>
            <a:pPr algn="ctr"/>
            <a:r>
              <a:rPr lang="it-IT" b="1" dirty="0">
                <a:latin typeface="Montserrat" panose="00000500000000000000" pitchFamily="2" charset="0"/>
                <a:cs typeface="Mongolian Baiti" panose="03000500000000000000" pitchFamily="66" charset="0"/>
              </a:rPr>
              <a:t>CRM</a:t>
            </a:r>
            <a:r>
              <a:rPr lang="it-IT" dirty="0">
                <a:latin typeface="Montserrat" panose="00000500000000000000" pitchFamily="2" charset="0"/>
                <a:cs typeface="Mongolian Baiti" panose="03000500000000000000" pitchFamily="66" charset="0"/>
              </a:rPr>
              <a:t>: </a:t>
            </a:r>
          </a:p>
          <a:p>
            <a:pPr algn="ctr"/>
            <a:r>
              <a:rPr lang="it-IT" sz="1700" dirty="0">
                <a:latin typeface="Montserrat" panose="00000500000000000000" pitchFamily="2" charset="0"/>
              </a:rPr>
              <a:t>Gestione virtuosa della CE al fine di incrementare loyalty, opportunità di vendita, advocacy e ridurre i costi.</a:t>
            </a:r>
          </a:p>
          <a:p>
            <a:pPr algn="ctr"/>
            <a:endParaRPr lang="it-IT" sz="12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Esagono 26">
            <a:extLst>
              <a:ext uri="{FF2B5EF4-FFF2-40B4-BE49-F238E27FC236}">
                <a16:creationId xmlns:a16="http://schemas.microsoft.com/office/drawing/2014/main" id="{69080DC8-FC09-454F-94AF-12F5AD3DE924}"/>
              </a:ext>
            </a:extLst>
          </p:cNvPr>
          <p:cNvSpPr>
            <a:spLocks noChangeAspect="1"/>
          </p:cNvSpPr>
          <p:nvPr/>
        </p:nvSpPr>
        <p:spPr>
          <a:xfrm>
            <a:off x="1672392" y="1465349"/>
            <a:ext cx="4275530" cy="1561078"/>
          </a:xfrm>
          <a:prstGeom prst="hexagon">
            <a:avLst/>
          </a:prstGeom>
          <a:solidFill>
            <a:srgbClr val="571F43">
              <a:alpha val="50000"/>
            </a:srgbClr>
          </a:solidFill>
          <a:ln w="38100">
            <a:solidFill>
              <a:srgbClr val="571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Montserrat" panose="00000500000000000000" pitchFamily="2" charset="0"/>
              </a:rPr>
              <a:t>E-mail marketing</a:t>
            </a:r>
            <a:r>
              <a:rPr lang="it-IT" dirty="0">
                <a:latin typeface="Montserrat" panose="00000500000000000000" pitchFamily="2" charset="0"/>
              </a:rPr>
              <a:t>:</a:t>
            </a:r>
          </a:p>
          <a:p>
            <a:pPr algn="ctr"/>
            <a:r>
              <a:rPr lang="it-IT" sz="1700" dirty="0">
                <a:latin typeface="Montserrat" panose="00000500000000000000" pitchFamily="2" charset="0"/>
              </a:rPr>
              <a:t>Personalizzazione dei contenuti, segmentazione degli iscritti, mail mobile-</a:t>
            </a:r>
            <a:r>
              <a:rPr lang="it-IT" sz="1700" dirty="0" err="1">
                <a:latin typeface="Montserrat" panose="00000500000000000000" pitchFamily="2" charset="0"/>
              </a:rPr>
              <a:t>friendly</a:t>
            </a:r>
            <a:r>
              <a:rPr lang="it-IT" sz="170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8" name="Esagono 27">
            <a:extLst>
              <a:ext uri="{FF2B5EF4-FFF2-40B4-BE49-F238E27FC236}">
                <a16:creationId xmlns:a16="http://schemas.microsoft.com/office/drawing/2014/main" id="{D8ABBC87-B30B-4C8F-AF09-88A11E983265}"/>
              </a:ext>
            </a:extLst>
          </p:cNvPr>
          <p:cNvSpPr>
            <a:spLocks noChangeAspect="1"/>
          </p:cNvSpPr>
          <p:nvPr/>
        </p:nvSpPr>
        <p:spPr>
          <a:xfrm>
            <a:off x="7704129" y="3071420"/>
            <a:ext cx="4275530" cy="1858803"/>
          </a:xfrm>
          <a:prstGeom prst="hexagon">
            <a:avLst/>
          </a:prstGeom>
          <a:solidFill>
            <a:srgbClr val="7F2E63">
              <a:alpha val="25000"/>
            </a:srgbClr>
          </a:solidFill>
          <a:ln w="38100">
            <a:solidFill>
              <a:srgbClr val="A76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Montserrat" panose="00000500000000000000" pitchFamily="2" charset="0"/>
                <a:cs typeface="Mongolian Baiti" panose="03000500000000000000" pitchFamily="66" charset="0"/>
              </a:rPr>
              <a:t>Multi-</a:t>
            </a:r>
            <a:r>
              <a:rPr lang="it-IT" b="1" dirty="0" err="1">
                <a:latin typeface="Montserrat" panose="00000500000000000000" pitchFamily="2" charset="0"/>
                <a:cs typeface="Mongolian Baiti" panose="03000500000000000000" pitchFamily="66" charset="0"/>
              </a:rPr>
              <a:t>channel</a:t>
            </a:r>
            <a:r>
              <a:rPr lang="it-IT" b="1" dirty="0">
                <a:latin typeface="Montserrat" panose="00000500000000000000" pitchFamily="2" charset="0"/>
                <a:cs typeface="Mongolian Baiti" panose="03000500000000000000" pitchFamily="66" charset="0"/>
              </a:rPr>
              <a:t> strategy</a:t>
            </a:r>
            <a:r>
              <a:rPr lang="it-IT" dirty="0">
                <a:latin typeface="Montserrat" panose="00000500000000000000" pitchFamily="2" charset="0"/>
                <a:cs typeface="Mongolian Baiti" panose="03000500000000000000" pitchFamily="66" charset="0"/>
              </a:rPr>
              <a:t>:</a:t>
            </a:r>
          </a:p>
          <a:p>
            <a:pPr algn="ctr"/>
            <a:r>
              <a:rPr lang="it-IT" sz="1700" dirty="0">
                <a:latin typeface="Montserrat" panose="00000500000000000000" pitchFamily="2" charset="0"/>
              </a:rPr>
              <a:t>Implementazione di una strategia su più canali, massimizzando le opportunità di interazione con i clienti</a:t>
            </a:r>
            <a:r>
              <a:rPr lang="it-IT" sz="1700" dirty="0"/>
              <a:t>.</a:t>
            </a:r>
            <a:endParaRPr lang="it-IT" sz="17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Esagono 28">
            <a:extLst>
              <a:ext uri="{FF2B5EF4-FFF2-40B4-BE49-F238E27FC236}">
                <a16:creationId xmlns:a16="http://schemas.microsoft.com/office/drawing/2014/main" id="{0007B873-93F4-4C1A-B08C-ED7BD9B89D70}"/>
              </a:ext>
            </a:extLst>
          </p:cNvPr>
          <p:cNvSpPr>
            <a:spLocks noChangeAspect="1"/>
          </p:cNvSpPr>
          <p:nvPr/>
        </p:nvSpPr>
        <p:spPr>
          <a:xfrm>
            <a:off x="1723432" y="4980812"/>
            <a:ext cx="4275530" cy="1624586"/>
          </a:xfrm>
          <a:prstGeom prst="hexagon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FFFAE3"/>
                </a:solidFill>
                <a:latin typeface="Montserrat" panose="00000500000000000000" pitchFamily="2" charset="0"/>
              </a:rPr>
              <a:t>Concept marketing</a:t>
            </a:r>
            <a:r>
              <a:rPr lang="it-IT" dirty="0">
                <a:solidFill>
                  <a:srgbClr val="FFFAE3"/>
                </a:solidFill>
                <a:latin typeface="Montserrat" panose="00000500000000000000" pitchFamily="2" charset="0"/>
              </a:rPr>
              <a:t>:</a:t>
            </a:r>
          </a:p>
          <a:p>
            <a:pPr algn="ctr"/>
            <a:r>
              <a:rPr lang="it-IT" sz="1700" dirty="0">
                <a:solidFill>
                  <a:srgbClr val="FFFAE3"/>
                </a:solidFill>
                <a:latin typeface="Montserrat" panose="00000500000000000000" pitchFamily="2" charset="0"/>
              </a:rPr>
              <a:t>Cambio del programma di fidelizzazione per i potenziali </a:t>
            </a:r>
            <a:r>
              <a:rPr lang="it-IT" sz="1700" dirty="0" err="1">
                <a:solidFill>
                  <a:srgbClr val="FFFAE3"/>
                </a:solidFill>
                <a:latin typeface="Montserrat" panose="00000500000000000000" pitchFamily="2" charset="0"/>
              </a:rPr>
              <a:t>churner</a:t>
            </a:r>
            <a:r>
              <a:rPr lang="it-IT" sz="1700" dirty="0">
                <a:solidFill>
                  <a:srgbClr val="FFFAE3"/>
                </a:solidFill>
                <a:latin typeface="Montserrat" panose="00000500000000000000" pitchFamily="2" charset="0"/>
              </a:rPr>
              <a:t> al fine di comprenderne i bisogni e migliorarne la soddisfazione.</a:t>
            </a:r>
          </a:p>
        </p:txBody>
      </p:sp>
      <p:sp>
        <p:nvSpPr>
          <p:cNvPr id="25" name="Esagono 24">
            <a:extLst>
              <a:ext uri="{FF2B5EF4-FFF2-40B4-BE49-F238E27FC236}">
                <a16:creationId xmlns:a16="http://schemas.microsoft.com/office/drawing/2014/main" id="{1B9D46C8-BBA4-4501-B2C2-3CC6A9A459DE}"/>
              </a:ext>
            </a:extLst>
          </p:cNvPr>
          <p:cNvSpPr>
            <a:spLocks noChangeAspect="1"/>
          </p:cNvSpPr>
          <p:nvPr/>
        </p:nvSpPr>
        <p:spPr>
          <a:xfrm>
            <a:off x="7610809" y="1613247"/>
            <a:ext cx="4275530" cy="1287328"/>
          </a:xfrm>
          <a:prstGeom prst="hexagon">
            <a:avLst/>
          </a:prstGeom>
          <a:solidFill>
            <a:srgbClr val="800000">
              <a:alpha val="20000"/>
            </a:srgbClr>
          </a:solidFill>
          <a:ln w="22225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Montserrat" panose="00000500000000000000" pitchFamily="2" charset="0"/>
              </a:rPr>
              <a:t>Real Time marketing</a:t>
            </a:r>
            <a:r>
              <a:rPr lang="it-IT" dirty="0">
                <a:latin typeface="Montserrat" panose="00000500000000000000" pitchFamily="2" charset="0"/>
              </a:rPr>
              <a:t>: Risposta rapida e immediata in reazione agli eventi programmati e non.</a:t>
            </a:r>
            <a:endParaRPr lang="it-IT" sz="1700" dirty="0">
              <a:latin typeface="Montserrat" panose="00000500000000000000" pitchFamily="2" charset="0"/>
            </a:endParaRPr>
          </a:p>
        </p:txBody>
      </p:sp>
      <p:sp>
        <p:nvSpPr>
          <p:cNvPr id="26" name="Esagono 25">
            <a:extLst>
              <a:ext uri="{FF2B5EF4-FFF2-40B4-BE49-F238E27FC236}">
                <a16:creationId xmlns:a16="http://schemas.microsoft.com/office/drawing/2014/main" id="{32250966-22D3-4B63-B59A-3081F0CA9F53}"/>
              </a:ext>
            </a:extLst>
          </p:cNvPr>
          <p:cNvSpPr>
            <a:spLocks noChangeAspect="1"/>
          </p:cNvSpPr>
          <p:nvPr/>
        </p:nvSpPr>
        <p:spPr>
          <a:xfrm>
            <a:off x="7724624" y="5164328"/>
            <a:ext cx="4275529" cy="1290622"/>
          </a:xfrm>
          <a:prstGeom prst="hexagon">
            <a:avLst/>
          </a:prstGeom>
          <a:solidFill>
            <a:srgbClr val="013645">
              <a:alpha val="35000"/>
            </a:srgbClr>
          </a:solidFill>
          <a:ln w="22225">
            <a:solidFill>
              <a:srgbClr val="013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latin typeface="Montserrat" panose="00000500000000000000" pitchFamily="2" charset="0"/>
              </a:rPr>
              <a:t>Mobile-</a:t>
            </a:r>
            <a:r>
              <a:rPr lang="it-IT" b="1" dirty="0" err="1">
                <a:latin typeface="Montserrat" panose="00000500000000000000" pitchFamily="2" charset="0"/>
              </a:rPr>
              <a:t>friendly</a:t>
            </a:r>
            <a:r>
              <a:rPr lang="it-IT" dirty="0">
                <a:latin typeface="Montserrat" panose="00000500000000000000" pitchFamily="2" charset="0"/>
              </a:rPr>
              <a:t>: </a:t>
            </a:r>
          </a:p>
          <a:p>
            <a:pPr algn="ctr"/>
            <a:r>
              <a:rPr lang="it-IT" sz="1700" dirty="0">
                <a:latin typeface="Montserrat" panose="00000500000000000000" pitchFamily="2" charset="0"/>
              </a:rPr>
              <a:t>Raggiungimento più efficace del cliente sfruttando il formato mobile.</a:t>
            </a:r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1A8E698-CB49-4407-B081-1ED9FD90F937}"/>
              </a:ext>
            </a:extLst>
          </p:cNvPr>
          <p:cNvCxnSpPr/>
          <p:nvPr/>
        </p:nvCxnSpPr>
        <p:spPr>
          <a:xfrm>
            <a:off x="-395785" y="1002450"/>
            <a:ext cx="1801504" cy="7008786"/>
          </a:xfrm>
          <a:prstGeom prst="line">
            <a:avLst/>
          </a:prstGeom>
          <a:ln w="127000">
            <a:solidFill>
              <a:schemeClr val="tx2">
                <a:lumMod val="5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agono 15">
            <a:extLst>
              <a:ext uri="{FF2B5EF4-FFF2-40B4-BE49-F238E27FC236}">
                <a16:creationId xmlns:a16="http://schemas.microsoft.com/office/drawing/2014/main" id="{108A5C85-2A89-4F25-B797-864038B6B90F}"/>
              </a:ext>
            </a:extLst>
          </p:cNvPr>
          <p:cNvSpPr>
            <a:spLocks noChangeAspect="1"/>
          </p:cNvSpPr>
          <p:nvPr/>
        </p:nvSpPr>
        <p:spPr>
          <a:xfrm>
            <a:off x="326942" y="3312396"/>
            <a:ext cx="1704774" cy="1448071"/>
          </a:xfrm>
          <a:prstGeom prst="hexagon">
            <a:avLst/>
          </a:prstGeom>
          <a:solidFill>
            <a:srgbClr val="FABD40">
              <a:alpha val="30000"/>
            </a:srgbClr>
          </a:solidFill>
          <a:ln w="22225">
            <a:solidFill>
              <a:srgbClr val="FAB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94BF326F-E2F7-4051-9C9C-FEAC118D01CE}"/>
              </a:ext>
            </a:extLst>
          </p:cNvPr>
          <p:cNvGrpSpPr/>
          <p:nvPr/>
        </p:nvGrpSpPr>
        <p:grpSpPr>
          <a:xfrm>
            <a:off x="442711" y="3182355"/>
            <a:ext cx="1504745" cy="1482778"/>
            <a:chOff x="497303" y="3182355"/>
            <a:chExt cx="1504745" cy="1482778"/>
          </a:xfrm>
        </p:grpSpPr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79BFEFCC-4BF5-4076-BD1A-C2235733A974}"/>
                </a:ext>
              </a:extLst>
            </p:cNvPr>
            <p:cNvSpPr/>
            <p:nvPr/>
          </p:nvSpPr>
          <p:spPr>
            <a:xfrm>
              <a:off x="926939" y="3415918"/>
              <a:ext cx="639104" cy="373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DD2BE309-02E5-4AB5-A46A-4C2CFFADF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3" y="3182355"/>
              <a:ext cx="1504745" cy="1482778"/>
            </a:xfrm>
            <a:prstGeom prst="rect">
              <a:avLst/>
            </a:prstGeom>
          </p:spPr>
        </p:pic>
      </p:grpSp>
      <p:sp>
        <p:nvSpPr>
          <p:cNvPr id="10" name="Esagono 9">
            <a:extLst>
              <a:ext uri="{FF2B5EF4-FFF2-40B4-BE49-F238E27FC236}">
                <a16:creationId xmlns:a16="http://schemas.microsoft.com/office/drawing/2014/main" id="{179515F0-5397-441C-AC7D-F24016B08349}"/>
              </a:ext>
            </a:extLst>
          </p:cNvPr>
          <p:cNvSpPr>
            <a:spLocks noChangeAspect="1"/>
          </p:cNvSpPr>
          <p:nvPr/>
        </p:nvSpPr>
        <p:spPr>
          <a:xfrm>
            <a:off x="200627" y="1516483"/>
            <a:ext cx="1704774" cy="1448071"/>
          </a:xfrm>
          <a:prstGeom prst="hexagon">
            <a:avLst/>
          </a:prstGeom>
          <a:solidFill>
            <a:srgbClr val="571F43">
              <a:alpha val="50000"/>
            </a:srgbClr>
          </a:solidFill>
          <a:ln w="38100">
            <a:solidFill>
              <a:srgbClr val="571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78991DD2-26DB-4E9C-A397-81FA7E4AA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" y="1673947"/>
            <a:ext cx="2070783" cy="1177077"/>
          </a:xfrm>
          <a:prstGeom prst="rect">
            <a:avLst/>
          </a:prstGeom>
        </p:spPr>
      </p:pic>
      <p:sp>
        <p:nvSpPr>
          <p:cNvPr id="14" name="Esagono 13">
            <a:extLst>
              <a:ext uri="{FF2B5EF4-FFF2-40B4-BE49-F238E27FC236}">
                <a16:creationId xmlns:a16="http://schemas.microsoft.com/office/drawing/2014/main" id="{1CDE4399-797E-4D1D-A379-525349ACECB8}"/>
              </a:ext>
            </a:extLst>
          </p:cNvPr>
          <p:cNvSpPr>
            <a:spLocks noChangeAspect="1"/>
          </p:cNvSpPr>
          <p:nvPr/>
        </p:nvSpPr>
        <p:spPr>
          <a:xfrm>
            <a:off x="257293" y="5070461"/>
            <a:ext cx="1704774" cy="1448071"/>
          </a:xfrm>
          <a:prstGeom prst="hexagon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Esagono 16">
            <a:extLst>
              <a:ext uri="{FF2B5EF4-FFF2-40B4-BE49-F238E27FC236}">
                <a16:creationId xmlns:a16="http://schemas.microsoft.com/office/drawing/2014/main" id="{B5CC00B6-5F62-4C91-B377-3DEE27A07FB2}"/>
              </a:ext>
            </a:extLst>
          </p:cNvPr>
          <p:cNvSpPr>
            <a:spLocks noChangeAspect="1"/>
          </p:cNvSpPr>
          <p:nvPr/>
        </p:nvSpPr>
        <p:spPr>
          <a:xfrm>
            <a:off x="6142927" y="1529021"/>
            <a:ext cx="1704775" cy="1448071"/>
          </a:xfrm>
          <a:prstGeom prst="hexagon">
            <a:avLst/>
          </a:prstGeom>
          <a:solidFill>
            <a:srgbClr val="C00000">
              <a:alpha val="10000"/>
            </a:srgbClr>
          </a:solidFill>
          <a:ln w="22225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AE3"/>
              </a:solidFill>
              <a:latin typeface="Montserrat" panose="00000500000000000000" pitchFamily="2" charset="0"/>
            </a:endParaRPr>
          </a:p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pic>
        <p:nvPicPr>
          <p:cNvPr id="38" name="Elemento grafico 37">
            <a:extLst>
              <a:ext uri="{FF2B5EF4-FFF2-40B4-BE49-F238E27FC236}">
                <a16:creationId xmlns:a16="http://schemas.microsoft.com/office/drawing/2014/main" id="{B5725CFC-BF69-4F67-B9D0-3A46A726E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7973" y="1646556"/>
            <a:ext cx="1232882" cy="1232882"/>
          </a:xfrm>
          <a:prstGeom prst="rect">
            <a:avLst/>
          </a:prstGeom>
        </p:spPr>
      </p:pic>
      <p:sp>
        <p:nvSpPr>
          <p:cNvPr id="23" name="Esagono 22">
            <a:extLst>
              <a:ext uri="{FF2B5EF4-FFF2-40B4-BE49-F238E27FC236}">
                <a16:creationId xmlns:a16="http://schemas.microsoft.com/office/drawing/2014/main" id="{1EA92A39-9888-4FF4-8080-3155DA2CDC87}"/>
              </a:ext>
            </a:extLst>
          </p:cNvPr>
          <p:cNvSpPr>
            <a:spLocks noChangeAspect="1"/>
          </p:cNvSpPr>
          <p:nvPr/>
        </p:nvSpPr>
        <p:spPr>
          <a:xfrm>
            <a:off x="6250147" y="3279903"/>
            <a:ext cx="1704774" cy="1448071"/>
          </a:xfrm>
          <a:prstGeom prst="hexagon">
            <a:avLst/>
          </a:prstGeom>
          <a:solidFill>
            <a:srgbClr val="7F2E63">
              <a:alpha val="25000"/>
            </a:srgbClr>
          </a:solidFill>
          <a:ln w="38100">
            <a:solidFill>
              <a:srgbClr val="A76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42826810-246C-4ED9-B1D8-4AE305178F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996" y="3224498"/>
            <a:ext cx="1441329" cy="1427059"/>
          </a:xfrm>
          <a:prstGeom prst="rect">
            <a:avLst/>
          </a:prstGeom>
        </p:spPr>
      </p:pic>
      <p:sp>
        <p:nvSpPr>
          <p:cNvPr id="18" name="Esagono 17">
            <a:extLst>
              <a:ext uri="{FF2B5EF4-FFF2-40B4-BE49-F238E27FC236}">
                <a16:creationId xmlns:a16="http://schemas.microsoft.com/office/drawing/2014/main" id="{60A04EAF-309D-4FC7-8031-7A4A08569489}"/>
              </a:ext>
            </a:extLst>
          </p:cNvPr>
          <p:cNvSpPr>
            <a:spLocks noChangeAspect="1"/>
          </p:cNvSpPr>
          <p:nvPr/>
        </p:nvSpPr>
        <p:spPr>
          <a:xfrm>
            <a:off x="6244486" y="5104618"/>
            <a:ext cx="1704774" cy="1448071"/>
          </a:xfrm>
          <a:prstGeom prst="hexagon">
            <a:avLst/>
          </a:prstGeom>
          <a:solidFill>
            <a:srgbClr val="013645">
              <a:alpha val="20000"/>
            </a:srgbClr>
          </a:solidFill>
          <a:ln w="22225">
            <a:solidFill>
              <a:srgbClr val="013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F23C87A-B1D0-4DEF-B115-FF70A4EF5954}"/>
              </a:ext>
            </a:extLst>
          </p:cNvPr>
          <p:cNvGrpSpPr/>
          <p:nvPr/>
        </p:nvGrpSpPr>
        <p:grpSpPr>
          <a:xfrm>
            <a:off x="6153412" y="5175911"/>
            <a:ext cx="1601535" cy="1355275"/>
            <a:chOff x="156118" y="5187943"/>
            <a:chExt cx="1601535" cy="1355275"/>
          </a:xfrm>
        </p:grpSpPr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98AE144D-20A7-4C9F-BE2C-36110E3AC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463"/>
            <a:stretch/>
          </p:blipFill>
          <p:spPr>
            <a:xfrm>
              <a:off x="156118" y="5187943"/>
              <a:ext cx="1511452" cy="960944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FCC4145F-C28C-4BC4-A249-7CDB7E60D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29"/>
            <a:stretch/>
          </p:blipFill>
          <p:spPr>
            <a:xfrm>
              <a:off x="1089515" y="5582273"/>
              <a:ext cx="668138" cy="960945"/>
            </a:xfrm>
            <a:prstGeom prst="rect">
              <a:avLst/>
            </a:prstGeom>
          </p:spPr>
        </p:pic>
        <p:sp>
          <p:nvSpPr>
            <p:cNvPr id="35" name="Freccia circolare 34">
              <a:extLst>
                <a:ext uri="{FF2B5EF4-FFF2-40B4-BE49-F238E27FC236}">
                  <a16:creationId xmlns:a16="http://schemas.microsoft.com/office/drawing/2014/main" id="{34E7EA1D-CC46-4FFA-9409-AB5C1B806A3F}"/>
                </a:ext>
              </a:extLst>
            </p:cNvPr>
            <p:cNvSpPr/>
            <p:nvPr/>
          </p:nvSpPr>
          <p:spPr>
            <a:xfrm rot="14392080" flipH="1">
              <a:off x="756035" y="5856206"/>
              <a:ext cx="588192" cy="638468"/>
            </a:xfrm>
            <a:prstGeom prst="circularArrow">
              <a:avLst>
                <a:gd name="adj1" fmla="val 9500"/>
                <a:gd name="adj2" fmla="val 1142319"/>
                <a:gd name="adj3" fmla="val 20354290"/>
                <a:gd name="adj4" fmla="val 14341690"/>
                <a:gd name="adj5" fmla="val 125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pic>
        <p:nvPicPr>
          <p:cNvPr id="44" name="Immagine 43">
            <a:extLst>
              <a:ext uri="{FF2B5EF4-FFF2-40B4-BE49-F238E27FC236}">
                <a16:creationId xmlns:a16="http://schemas.microsoft.com/office/drawing/2014/main" id="{B9C2CEFC-5136-4230-830E-0092998DC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9896" y1="38438" x2="75313" y2="39479"/>
                        <a14:foregroundMark x1="62865" y1="49115" x2="63906" y2="51927"/>
                        <a14:foregroundMark x1="71094" y1="52292" x2="71615" y2="54010"/>
                        <a14:foregroundMark x1="57448" y1="46823" x2="64271" y2="53333"/>
                        <a14:foregroundMark x1="61615" y1="33333" x2="69479" y2="33594"/>
                        <a14:foregroundMark x1="69479" y1="33594" x2="74792" y2="36302"/>
                        <a14:foregroundMark x1="50208" y1="42448" x2="68281" y2="27917"/>
                        <a14:foregroundMark x1="48125" y1="45625" x2="44948" y2="49635"/>
                        <a14:foregroundMark x1="29688" y1="52969" x2="27240" y2="52969"/>
                        <a14:foregroundMark x1="31302" y1="75260" x2="31302" y2="75260"/>
                        <a14:foregroundMark x1="37083" y1="79635" x2="37760" y2="80521"/>
                        <a14:foregroundMark x1="30938" y1="74740" x2="31615" y2="75625"/>
                        <a14:foregroundMark x1="44271" y1="85417" x2="44271" y2="85417"/>
                        <a14:foregroundMark x1="44427" y1="85260" x2="45156" y2="85625"/>
                        <a14:foregroundMark x1="45521" y1="86146" x2="46198" y2="86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78" y="4933714"/>
            <a:ext cx="1627804" cy="16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  <a14:imgEffect>
                      <a14:saturation sat="98000"/>
                    </a14:imgEffect>
                    <a14:imgEffect>
                      <a14:brightnessContrast bright="8000" contrast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A4433CF-7DD9-4412-BDDA-7EF1FAEFC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Esagono 3">
            <a:extLst>
              <a:ext uri="{FF2B5EF4-FFF2-40B4-BE49-F238E27FC236}">
                <a16:creationId xmlns:a16="http://schemas.microsoft.com/office/drawing/2014/main" id="{1D1FA5BD-5DFF-4ADF-AA97-262884973953}"/>
              </a:ext>
            </a:extLst>
          </p:cNvPr>
          <p:cNvSpPr>
            <a:spLocks noChangeAspect="1"/>
          </p:cNvSpPr>
          <p:nvPr/>
        </p:nvSpPr>
        <p:spPr>
          <a:xfrm>
            <a:off x="3227530" y="992461"/>
            <a:ext cx="5736940" cy="4873077"/>
          </a:xfrm>
          <a:prstGeom prst="hexagon">
            <a:avLst/>
          </a:prstGeom>
          <a:solidFill>
            <a:srgbClr val="F1EDE7">
              <a:alpha val="40000"/>
            </a:srgbClr>
          </a:solidFill>
          <a:ln w="28575">
            <a:solidFill>
              <a:srgbClr val="B79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FD1BBEB-E9B2-4738-BC1B-B81AB11F8745}"/>
              </a:ext>
            </a:extLst>
          </p:cNvPr>
          <p:cNvSpPr txBox="1"/>
          <p:nvPr/>
        </p:nvSpPr>
        <p:spPr>
          <a:xfrm>
            <a:off x="2486167" y="2193512"/>
            <a:ext cx="72196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2">
                      <a:lumMod val="10000"/>
                      <a:alpha val="45000"/>
                    </a:schemeClr>
                  </a:outerShdw>
                </a:effectLst>
                <a:latin typeface="Montserrat" panose="00000500000000000000" pitchFamily="2" charset="0"/>
              </a:rPr>
              <a:t>GRAZIE</a:t>
            </a:r>
            <a:r>
              <a:rPr lang="it-IT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2">
                      <a:lumMod val="10000"/>
                      <a:alpha val="45000"/>
                    </a:scheme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 algn="ctr"/>
            <a:r>
              <a:rPr lang="it-IT" sz="3900" b="1" dirty="0">
                <a:solidFill>
                  <a:schemeClr val="bg1"/>
                </a:solidFill>
                <a:effectLst>
                  <a:outerShdw blurRad="50800" dist="38100" dir="5400000" algn="t" rotWithShape="0">
                    <a:schemeClr val="bg2">
                      <a:lumMod val="10000"/>
                      <a:alpha val="45000"/>
                    </a:schemeClr>
                  </a:outerShdw>
                </a:effectLst>
                <a:latin typeface="Montserrat" panose="00000500000000000000" pitchFamily="2" charset="0"/>
              </a:rPr>
              <a:t>PER L’ATTENZIONE!</a:t>
            </a:r>
          </a:p>
        </p:txBody>
      </p:sp>
      <p:sp>
        <p:nvSpPr>
          <p:cNvPr id="6" name="Esagono 5">
            <a:extLst>
              <a:ext uri="{FF2B5EF4-FFF2-40B4-BE49-F238E27FC236}">
                <a16:creationId xmlns:a16="http://schemas.microsoft.com/office/drawing/2014/main" id="{F05A81F1-64E0-47DF-833B-34E733208DD5}"/>
              </a:ext>
            </a:extLst>
          </p:cNvPr>
          <p:cNvSpPr>
            <a:spLocks noChangeAspect="1"/>
          </p:cNvSpPr>
          <p:nvPr/>
        </p:nvSpPr>
        <p:spPr>
          <a:xfrm>
            <a:off x="9085501" y="4944876"/>
            <a:ext cx="1600696" cy="1359665"/>
          </a:xfrm>
          <a:prstGeom prst="hexagon">
            <a:avLst/>
          </a:prstGeom>
          <a:solidFill>
            <a:srgbClr val="F1EDE7">
              <a:alpha val="30000"/>
            </a:srgbClr>
          </a:solidFill>
          <a:ln w="12700">
            <a:solidFill>
              <a:srgbClr val="B79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7" name="Esagono 6">
            <a:extLst>
              <a:ext uri="{FF2B5EF4-FFF2-40B4-BE49-F238E27FC236}">
                <a16:creationId xmlns:a16="http://schemas.microsoft.com/office/drawing/2014/main" id="{E57A0754-0768-4506-8B8D-83AE8013C344}"/>
              </a:ext>
            </a:extLst>
          </p:cNvPr>
          <p:cNvSpPr>
            <a:spLocks noChangeAspect="1"/>
          </p:cNvSpPr>
          <p:nvPr/>
        </p:nvSpPr>
        <p:spPr>
          <a:xfrm>
            <a:off x="723496" y="1820675"/>
            <a:ext cx="1600696" cy="1359665"/>
          </a:xfrm>
          <a:prstGeom prst="hexagon">
            <a:avLst/>
          </a:prstGeom>
          <a:solidFill>
            <a:srgbClr val="F1EDE7">
              <a:alpha val="2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8" name="Esagono 7">
            <a:extLst>
              <a:ext uri="{FF2B5EF4-FFF2-40B4-BE49-F238E27FC236}">
                <a16:creationId xmlns:a16="http://schemas.microsoft.com/office/drawing/2014/main" id="{250253FE-25DD-4491-ACE0-4695DCE61636}"/>
              </a:ext>
            </a:extLst>
          </p:cNvPr>
          <p:cNvSpPr>
            <a:spLocks noChangeAspect="1"/>
          </p:cNvSpPr>
          <p:nvPr/>
        </p:nvSpPr>
        <p:spPr>
          <a:xfrm>
            <a:off x="10101707" y="4009394"/>
            <a:ext cx="2252268" cy="1913124"/>
          </a:xfrm>
          <a:prstGeom prst="hexagon">
            <a:avLst/>
          </a:prstGeom>
          <a:solidFill>
            <a:srgbClr val="F1EDE7">
              <a:alpha val="1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9" name="Esagono 8">
            <a:extLst>
              <a:ext uri="{FF2B5EF4-FFF2-40B4-BE49-F238E27FC236}">
                <a16:creationId xmlns:a16="http://schemas.microsoft.com/office/drawing/2014/main" id="{ABFF0E04-8F07-4BD5-A88B-54FD258ECBEC}"/>
              </a:ext>
            </a:extLst>
          </p:cNvPr>
          <p:cNvSpPr>
            <a:spLocks noChangeAspect="1"/>
          </p:cNvSpPr>
          <p:nvPr/>
        </p:nvSpPr>
        <p:spPr>
          <a:xfrm>
            <a:off x="8696648" y="369050"/>
            <a:ext cx="2252268" cy="1913124"/>
          </a:xfrm>
          <a:prstGeom prst="hexagon">
            <a:avLst/>
          </a:prstGeom>
          <a:solidFill>
            <a:srgbClr val="F1EDE7">
              <a:alpha val="1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10" name="Esagono 9">
            <a:extLst>
              <a:ext uri="{FF2B5EF4-FFF2-40B4-BE49-F238E27FC236}">
                <a16:creationId xmlns:a16="http://schemas.microsoft.com/office/drawing/2014/main" id="{05AB996A-BED5-40E5-9335-058D03C4D87F}"/>
              </a:ext>
            </a:extLst>
          </p:cNvPr>
          <p:cNvSpPr>
            <a:spLocks noChangeAspect="1"/>
          </p:cNvSpPr>
          <p:nvPr/>
        </p:nvSpPr>
        <p:spPr>
          <a:xfrm>
            <a:off x="854232" y="5465482"/>
            <a:ext cx="2373298" cy="2015929"/>
          </a:xfrm>
          <a:prstGeom prst="hexagon">
            <a:avLst/>
          </a:prstGeom>
          <a:solidFill>
            <a:srgbClr val="F1EDE7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11" name="Esagono 10">
            <a:extLst>
              <a:ext uri="{FF2B5EF4-FFF2-40B4-BE49-F238E27FC236}">
                <a16:creationId xmlns:a16="http://schemas.microsoft.com/office/drawing/2014/main" id="{B44B5BE5-3EF6-44D5-9B9D-A91DF8B0869F}"/>
              </a:ext>
            </a:extLst>
          </p:cNvPr>
          <p:cNvSpPr>
            <a:spLocks noChangeAspect="1"/>
          </p:cNvSpPr>
          <p:nvPr/>
        </p:nvSpPr>
        <p:spPr>
          <a:xfrm>
            <a:off x="9956678" y="1787050"/>
            <a:ext cx="1514987" cy="1286862"/>
          </a:xfrm>
          <a:prstGeom prst="hexagon">
            <a:avLst/>
          </a:prstGeom>
          <a:solidFill>
            <a:srgbClr val="F1EDE7">
              <a:alpha val="15000"/>
            </a:srgbClr>
          </a:solidFill>
          <a:ln w="12700">
            <a:solidFill>
              <a:srgbClr val="B79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12" name="Esagono 11">
            <a:extLst>
              <a:ext uri="{FF2B5EF4-FFF2-40B4-BE49-F238E27FC236}">
                <a16:creationId xmlns:a16="http://schemas.microsoft.com/office/drawing/2014/main" id="{B087E845-B4A2-437F-B2EA-81DA8353F825}"/>
              </a:ext>
            </a:extLst>
          </p:cNvPr>
          <p:cNvSpPr>
            <a:spLocks noChangeAspect="1"/>
          </p:cNvSpPr>
          <p:nvPr/>
        </p:nvSpPr>
        <p:spPr>
          <a:xfrm>
            <a:off x="1652027" y="4337846"/>
            <a:ext cx="1514987" cy="1286862"/>
          </a:xfrm>
          <a:prstGeom prst="hexagon">
            <a:avLst/>
          </a:prstGeom>
          <a:solidFill>
            <a:srgbClr val="F1EDE7">
              <a:alpha val="15000"/>
            </a:srgbClr>
          </a:solidFill>
          <a:ln w="12700">
            <a:solidFill>
              <a:srgbClr val="B79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13" name="Esagono 12">
            <a:extLst>
              <a:ext uri="{FF2B5EF4-FFF2-40B4-BE49-F238E27FC236}">
                <a16:creationId xmlns:a16="http://schemas.microsoft.com/office/drawing/2014/main" id="{CFF9C27B-FE94-4F7B-85B5-5E19CADB4E49}"/>
              </a:ext>
            </a:extLst>
          </p:cNvPr>
          <p:cNvSpPr>
            <a:spLocks noChangeAspect="1"/>
          </p:cNvSpPr>
          <p:nvPr/>
        </p:nvSpPr>
        <p:spPr>
          <a:xfrm>
            <a:off x="2213725" y="-931973"/>
            <a:ext cx="2252268" cy="1913124"/>
          </a:xfrm>
          <a:prstGeom prst="hexagon">
            <a:avLst/>
          </a:prstGeom>
          <a:solidFill>
            <a:srgbClr val="F1EDE7">
              <a:alpha val="15000"/>
            </a:srgbClr>
          </a:solidFill>
          <a:ln w="12700">
            <a:solidFill>
              <a:srgbClr val="B79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21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E24FDA0-6236-471C-84A3-DEAA51E42D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C45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4" name="Esagono 63">
            <a:extLst>
              <a:ext uri="{FF2B5EF4-FFF2-40B4-BE49-F238E27FC236}">
                <a16:creationId xmlns:a16="http://schemas.microsoft.com/office/drawing/2014/main" id="{FC01887E-24D4-4BD6-813A-709B01508A81}"/>
              </a:ext>
            </a:extLst>
          </p:cNvPr>
          <p:cNvSpPr>
            <a:spLocks noChangeAspect="1"/>
          </p:cNvSpPr>
          <p:nvPr/>
        </p:nvSpPr>
        <p:spPr>
          <a:xfrm>
            <a:off x="7429692" y="4040558"/>
            <a:ext cx="1491347" cy="1266781"/>
          </a:xfrm>
          <a:prstGeom prst="hexagon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12700">
            <a:solidFill>
              <a:srgbClr val="5C3618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54" name="Esagono 53">
            <a:extLst>
              <a:ext uri="{FF2B5EF4-FFF2-40B4-BE49-F238E27FC236}">
                <a16:creationId xmlns:a16="http://schemas.microsoft.com/office/drawing/2014/main" id="{DE5971BC-FE2F-4CBF-BCF7-2BDC10961A2E}"/>
              </a:ext>
            </a:extLst>
          </p:cNvPr>
          <p:cNvSpPr>
            <a:spLocks noChangeAspect="1"/>
          </p:cNvSpPr>
          <p:nvPr/>
        </p:nvSpPr>
        <p:spPr>
          <a:xfrm>
            <a:off x="663237" y="2915836"/>
            <a:ext cx="2095896" cy="1780298"/>
          </a:xfrm>
          <a:prstGeom prst="hexagon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56" name="Esagono 55">
            <a:extLst>
              <a:ext uri="{FF2B5EF4-FFF2-40B4-BE49-F238E27FC236}">
                <a16:creationId xmlns:a16="http://schemas.microsoft.com/office/drawing/2014/main" id="{4326C370-24BF-4622-ADCF-5534884D1942}"/>
              </a:ext>
            </a:extLst>
          </p:cNvPr>
          <p:cNvSpPr>
            <a:spLocks noChangeAspect="1"/>
          </p:cNvSpPr>
          <p:nvPr/>
        </p:nvSpPr>
        <p:spPr>
          <a:xfrm>
            <a:off x="3834847" y="536075"/>
            <a:ext cx="1599228" cy="1358418"/>
          </a:xfrm>
          <a:prstGeom prst="hexagon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12700">
            <a:solidFill>
              <a:srgbClr val="5C3618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55" name="Esagono 54">
            <a:extLst>
              <a:ext uri="{FF2B5EF4-FFF2-40B4-BE49-F238E27FC236}">
                <a16:creationId xmlns:a16="http://schemas.microsoft.com/office/drawing/2014/main" id="{332A0E6C-EFCE-4070-9D2F-63848B0C7E82}"/>
              </a:ext>
            </a:extLst>
          </p:cNvPr>
          <p:cNvSpPr>
            <a:spLocks noChangeAspect="1"/>
          </p:cNvSpPr>
          <p:nvPr/>
        </p:nvSpPr>
        <p:spPr>
          <a:xfrm>
            <a:off x="10874100" y="2989794"/>
            <a:ext cx="1800553" cy="1529427"/>
          </a:xfrm>
          <a:prstGeom prst="hexagon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57" name="Esagono 56">
            <a:extLst>
              <a:ext uri="{FF2B5EF4-FFF2-40B4-BE49-F238E27FC236}">
                <a16:creationId xmlns:a16="http://schemas.microsoft.com/office/drawing/2014/main" id="{86A81AAE-31C9-4BFD-8E64-43BF2D80B714}"/>
              </a:ext>
            </a:extLst>
          </p:cNvPr>
          <p:cNvSpPr>
            <a:spLocks noChangeAspect="1"/>
          </p:cNvSpPr>
          <p:nvPr/>
        </p:nvSpPr>
        <p:spPr>
          <a:xfrm>
            <a:off x="5279522" y="3253488"/>
            <a:ext cx="1491347" cy="1266781"/>
          </a:xfrm>
          <a:prstGeom prst="hexagon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88BA5328-6355-49E4-AD94-A342FFD2E4E3}"/>
              </a:ext>
            </a:extLst>
          </p:cNvPr>
          <p:cNvGrpSpPr/>
          <p:nvPr/>
        </p:nvGrpSpPr>
        <p:grpSpPr>
          <a:xfrm>
            <a:off x="-159549" y="2171616"/>
            <a:ext cx="11498109" cy="2937071"/>
            <a:chOff x="-79539" y="2048597"/>
            <a:chExt cx="11075199" cy="2442870"/>
          </a:xfrm>
        </p:grpSpPr>
        <p:cxnSp>
          <p:nvCxnSpPr>
            <p:cNvPr id="42" name="Connettore curvo 41">
              <a:extLst>
                <a:ext uri="{FF2B5EF4-FFF2-40B4-BE49-F238E27FC236}">
                  <a16:creationId xmlns:a16="http://schemas.microsoft.com/office/drawing/2014/main" id="{D9124467-0891-4236-830D-9D66E49E5FCB}"/>
                </a:ext>
              </a:extLst>
            </p:cNvPr>
            <p:cNvCxnSpPr/>
            <p:nvPr/>
          </p:nvCxnSpPr>
          <p:spPr>
            <a:xfrm>
              <a:off x="3721471" y="2048597"/>
              <a:ext cx="5239649" cy="2442870"/>
            </a:xfrm>
            <a:prstGeom prst="curvedConnector3">
              <a:avLst/>
            </a:prstGeom>
            <a:ln w="260350">
              <a:solidFill>
                <a:schemeClr val="accent2">
                  <a:lumMod val="50000"/>
                  <a:alpha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curvo 35">
              <a:extLst>
                <a:ext uri="{FF2B5EF4-FFF2-40B4-BE49-F238E27FC236}">
                  <a16:creationId xmlns:a16="http://schemas.microsoft.com/office/drawing/2014/main" id="{E3DC9210-207B-4D09-A0F9-D1FDE2087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9539" y="2048597"/>
              <a:ext cx="3801010" cy="1923670"/>
            </a:xfrm>
            <a:prstGeom prst="curvedConnector3">
              <a:avLst>
                <a:gd name="adj1" fmla="val 50000"/>
              </a:avLst>
            </a:prstGeom>
            <a:ln w="260350">
              <a:solidFill>
                <a:schemeClr val="accent2">
                  <a:lumMod val="50000"/>
                  <a:alpha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FA933BB6-BCEE-42B9-8695-2695A6DB9817}"/>
                </a:ext>
              </a:extLst>
            </p:cNvPr>
            <p:cNvCxnSpPr/>
            <p:nvPr/>
          </p:nvCxnSpPr>
          <p:spPr>
            <a:xfrm flipV="1">
              <a:off x="8961120" y="2482037"/>
              <a:ext cx="2034540" cy="1998000"/>
            </a:xfrm>
            <a:prstGeom prst="curvedConnector3">
              <a:avLst>
                <a:gd name="adj1" fmla="val 42697"/>
              </a:avLst>
            </a:prstGeom>
            <a:ln w="260350">
              <a:solidFill>
                <a:schemeClr val="accent2">
                  <a:lumMod val="50000"/>
                  <a:alpha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6A5940AB-F8A2-4299-8602-015178D2F997}"/>
              </a:ext>
            </a:extLst>
          </p:cNvPr>
          <p:cNvGrpSpPr>
            <a:grpSpLocks noChangeAspect="1"/>
          </p:cNvGrpSpPr>
          <p:nvPr/>
        </p:nvGrpSpPr>
        <p:grpSpPr>
          <a:xfrm>
            <a:off x="417623" y="2590221"/>
            <a:ext cx="2311819" cy="1963709"/>
            <a:chOff x="1162219" y="1561440"/>
            <a:chExt cx="2754816" cy="2340000"/>
          </a:xfrm>
        </p:grpSpPr>
        <p:sp>
          <p:nvSpPr>
            <p:cNvPr id="20" name="Esagono 19">
              <a:extLst>
                <a:ext uri="{FF2B5EF4-FFF2-40B4-BE49-F238E27FC236}">
                  <a16:creationId xmlns:a16="http://schemas.microsoft.com/office/drawing/2014/main" id="{B74436FE-E51E-4319-9742-2802911B0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219" y="1561440"/>
              <a:ext cx="2754816" cy="2340000"/>
            </a:xfrm>
            <a:prstGeom prst="hexagon">
              <a:avLst/>
            </a:prstGeom>
            <a:solidFill>
              <a:schemeClr val="accent4">
                <a:lumMod val="60000"/>
                <a:lumOff val="40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1" name="Esagono 20">
              <a:extLst>
                <a:ext uri="{FF2B5EF4-FFF2-40B4-BE49-F238E27FC236}">
                  <a16:creationId xmlns:a16="http://schemas.microsoft.com/office/drawing/2014/main" id="{7EB1777D-DD59-4370-88EF-10345C7C2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1336" y="1749585"/>
              <a:ext cx="2311819" cy="1963710"/>
            </a:xfrm>
            <a:prstGeom prst="hexagon">
              <a:avLst/>
            </a:prstGeom>
            <a:solidFill>
              <a:srgbClr val="FFF2CC"/>
            </a:solidFill>
            <a:ln w="381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dirty="0">
                <a:solidFill>
                  <a:srgbClr val="5C3618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1A6D15C-6BE3-4A8A-ACDD-9AD94EDB1413}"/>
              </a:ext>
            </a:extLst>
          </p:cNvPr>
          <p:cNvGrpSpPr>
            <a:grpSpLocks noChangeAspect="1"/>
          </p:cNvGrpSpPr>
          <p:nvPr/>
        </p:nvGrpSpPr>
        <p:grpSpPr>
          <a:xfrm>
            <a:off x="2816885" y="1181440"/>
            <a:ext cx="2311819" cy="1963709"/>
            <a:chOff x="1162219" y="1561440"/>
            <a:chExt cx="2754816" cy="2340000"/>
          </a:xfrm>
        </p:grpSpPr>
        <p:sp>
          <p:nvSpPr>
            <p:cNvPr id="40" name="Esagono 39">
              <a:extLst>
                <a:ext uri="{FF2B5EF4-FFF2-40B4-BE49-F238E27FC236}">
                  <a16:creationId xmlns:a16="http://schemas.microsoft.com/office/drawing/2014/main" id="{4CD03900-CA09-4C60-8865-0DDDEC565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219" y="1561440"/>
              <a:ext cx="2754816" cy="2340000"/>
            </a:xfrm>
            <a:prstGeom prst="hexagon">
              <a:avLst/>
            </a:prstGeom>
            <a:solidFill>
              <a:schemeClr val="accent4">
                <a:lumMod val="60000"/>
                <a:lumOff val="40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1" name="Esagono 40">
              <a:extLst>
                <a:ext uri="{FF2B5EF4-FFF2-40B4-BE49-F238E27FC236}">
                  <a16:creationId xmlns:a16="http://schemas.microsoft.com/office/drawing/2014/main" id="{DFEE396D-819D-4B41-847E-02CFD5EC4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1336" y="1749585"/>
              <a:ext cx="2311819" cy="196371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B1968A-A4C4-44B4-8992-9728787CB354}"/>
              </a:ext>
            </a:extLst>
          </p:cNvPr>
          <p:cNvGrpSpPr>
            <a:grpSpLocks noChangeAspect="1"/>
          </p:cNvGrpSpPr>
          <p:nvPr/>
        </p:nvGrpSpPr>
        <p:grpSpPr>
          <a:xfrm>
            <a:off x="5224882" y="2391047"/>
            <a:ext cx="2311819" cy="1963709"/>
            <a:chOff x="1162219" y="1561440"/>
            <a:chExt cx="2754816" cy="2340000"/>
          </a:xfrm>
        </p:grpSpPr>
        <p:sp>
          <p:nvSpPr>
            <p:cNvPr id="45" name="Esagono 44">
              <a:extLst>
                <a:ext uri="{FF2B5EF4-FFF2-40B4-BE49-F238E27FC236}">
                  <a16:creationId xmlns:a16="http://schemas.microsoft.com/office/drawing/2014/main" id="{314D8F37-A231-40BB-AF04-83ECCB0707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219" y="1561440"/>
              <a:ext cx="2754816" cy="2340000"/>
            </a:xfrm>
            <a:prstGeom prst="hexagon">
              <a:avLst/>
            </a:prstGeom>
            <a:solidFill>
              <a:schemeClr val="accent4">
                <a:lumMod val="60000"/>
                <a:lumOff val="40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7" name="Esagono 46">
              <a:extLst>
                <a:ext uri="{FF2B5EF4-FFF2-40B4-BE49-F238E27FC236}">
                  <a16:creationId xmlns:a16="http://schemas.microsoft.com/office/drawing/2014/main" id="{D9D61D30-D678-4856-A8AE-666AC59439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1336" y="1749585"/>
              <a:ext cx="2311819" cy="196371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75FCEFA4-3548-46FE-8649-C040F382C985}"/>
              </a:ext>
            </a:extLst>
          </p:cNvPr>
          <p:cNvGrpSpPr>
            <a:grpSpLocks noChangeAspect="1"/>
          </p:cNvGrpSpPr>
          <p:nvPr/>
        </p:nvGrpSpPr>
        <p:grpSpPr>
          <a:xfrm>
            <a:off x="7563558" y="3692095"/>
            <a:ext cx="2311819" cy="1963709"/>
            <a:chOff x="1162219" y="1561440"/>
            <a:chExt cx="2754816" cy="2340000"/>
          </a:xfrm>
        </p:grpSpPr>
        <p:sp>
          <p:nvSpPr>
            <p:cNvPr id="49" name="Esagono 48">
              <a:extLst>
                <a:ext uri="{FF2B5EF4-FFF2-40B4-BE49-F238E27FC236}">
                  <a16:creationId xmlns:a16="http://schemas.microsoft.com/office/drawing/2014/main" id="{1B77F194-5C2A-4309-B3BF-BB75A2AB1D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219" y="1561440"/>
              <a:ext cx="2754816" cy="2340000"/>
            </a:xfrm>
            <a:prstGeom prst="hexagon">
              <a:avLst/>
            </a:prstGeom>
            <a:solidFill>
              <a:schemeClr val="accent4">
                <a:lumMod val="60000"/>
                <a:lumOff val="40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0" name="Esagono 49">
              <a:extLst>
                <a:ext uri="{FF2B5EF4-FFF2-40B4-BE49-F238E27FC236}">
                  <a16:creationId xmlns:a16="http://schemas.microsoft.com/office/drawing/2014/main" id="{4177A69D-0DC7-41CA-A485-09F85AEE5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1336" y="1749585"/>
              <a:ext cx="2311819" cy="196371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1C97F3AC-60F4-4344-9942-40E4BBECE48F}"/>
              </a:ext>
            </a:extLst>
          </p:cNvPr>
          <p:cNvGrpSpPr>
            <a:grpSpLocks noChangeAspect="1"/>
          </p:cNvGrpSpPr>
          <p:nvPr/>
        </p:nvGrpSpPr>
        <p:grpSpPr>
          <a:xfrm>
            <a:off x="9576062" y="1766256"/>
            <a:ext cx="2311819" cy="1963709"/>
            <a:chOff x="1162219" y="1561440"/>
            <a:chExt cx="2754816" cy="2340000"/>
          </a:xfrm>
        </p:grpSpPr>
        <p:sp>
          <p:nvSpPr>
            <p:cNvPr id="52" name="Esagono 51">
              <a:extLst>
                <a:ext uri="{FF2B5EF4-FFF2-40B4-BE49-F238E27FC236}">
                  <a16:creationId xmlns:a16="http://schemas.microsoft.com/office/drawing/2014/main" id="{C1D2A431-68CA-4BE7-AAEC-ED90C3D07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219" y="1561440"/>
              <a:ext cx="2754816" cy="2340000"/>
            </a:xfrm>
            <a:prstGeom prst="hexagon">
              <a:avLst/>
            </a:prstGeom>
            <a:solidFill>
              <a:schemeClr val="accent4">
                <a:lumMod val="60000"/>
                <a:lumOff val="40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3" name="Esagono 52">
              <a:extLst>
                <a:ext uri="{FF2B5EF4-FFF2-40B4-BE49-F238E27FC236}">
                  <a16:creationId xmlns:a16="http://schemas.microsoft.com/office/drawing/2014/main" id="{8FE5E7D6-EF65-4371-82C2-6AF1A84045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81336" y="1749585"/>
              <a:ext cx="2311819" cy="196371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58" name="Esagono 57">
            <a:extLst>
              <a:ext uri="{FF2B5EF4-FFF2-40B4-BE49-F238E27FC236}">
                <a16:creationId xmlns:a16="http://schemas.microsoft.com/office/drawing/2014/main" id="{DAAD4F6A-8F5F-45C5-9C36-625E570DF096}"/>
              </a:ext>
            </a:extLst>
          </p:cNvPr>
          <p:cNvSpPr>
            <a:spLocks noChangeAspect="1"/>
          </p:cNvSpPr>
          <p:nvPr/>
        </p:nvSpPr>
        <p:spPr>
          <a:xfrm>
            <a:off x="2799855" y="3235352"/>
            <a:ext cx="1061329" cy="901515"/>
          </a:xfrm>
          <a:prstGeom prst="hexagon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59" name="Esagono 58">
            <a:extLst>
              <a:ext uri="{FF2B5EF4-FFF2-40B4-BE49-F238E27FC236}">
                <a16:creationId xmlns:a16="http://schemas.microsoft.com/office/drawing/2014/main" id="{92BD6735-6D21-4122-990E-F004278426EB}"/>
              </a:ext>
            </a:extLst>
          </p:cNvPr>
          <p:cNvSpPr>
            <a:spLocks noChangeAspect="1"/>
          </p:cNvSpPr>
          <p:nvPr/>
        </p:nvSpPr>
        <p:spPr>
          <a:xfrm>
            <a:off x="7536531" y="2669016"/>
            <a:ext cx="1061329" cy="901515"/>
          </a:xfrm>
          <a:prstGeom prst="hexagon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60" name="Esagono 59">
            <a:extLst>
              <a:ext uri="{FF2B5EF4-FFF2-40B4-BE49-F238E27FC236}">
                <a16:creationId xmlns:a16="http://schemas.microsoft.com/office/drawing/2014/main" id="{D2588C9D-E38E-47B6-856C-727C2BDA5628}"/>
              </a:ext>
            </a:extLst>
          </p:cNvPr>
          <p:cNvSpPr>
            <a:spLocks noChangeAspect="1"/>
          </p:cNvSpPr>
          <p:nvPr/>
        </p:nvSpPr>
        <p:spPr>
          <a:xfrm>
            <a:off x="994000" y="1530816"/>
            <a:ext cx="1061329" cy="901515"/>
          </a:xfrm>
          <a:prstGeom prst="hexagon">
            <a:avLst/>
          </a:prstGeom>
          <a:solidFill>
            <a:srgbClr val="FFF4D1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61" name="Esagono 60">
            <a:extLst>
              <a:ext uri="{FF2B5EF4-FFF2-40B4-BE49-F238E27FC236}">
                <a16:creationId xmlns:a16="http://schemas.microsoft.com/office/drawing/2014/main" id="{AF6AA1B7-634A-4F0C-B1D6-7B61A0324F3C}"/>
              </a:ext>
            </a:extLst>
          </p:cNvPr>
          <p:cNvSpPr>
            <a:spLocks noChangeAspect="1"/>
          </p:cNvSpPr>
          <p:nvPr/>
        </p:nvSpPr>
        <p:spPr>
          <a:xfrm>
            <a:off x="5965590" y="4659392"/>
            <a:ext cx="1061329" cy="901515"/>
          </a:xfrm>
          <a:prstGeom prst="hexagon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62" name="Esagono 61">
            <a:extLst>
              <a:ext uri="{FF2B5EF4-FFF2-40B4-BE49-F238E27FC236}">
                <a16:creationId xmlns:a16="http://schemas.microsoft.com/office/drawing/2014/main" id="{781B4746-C713-43EF-950C-C7F009E531F0}"/>
              </a:ext>
            </a:extLst>
          </p:cNvPr>
          <p:cNvSpPr>
            <a:spLocks noChangeAspect="1"/>
          </p:cNvSpPr>
          <p:nvPr/>
        </p:nvSpPr>
        <p:spPr>
          <a:xfrm>
            <a:off x="10234940" y="4294422"/>
            <a:ext cx="859338" cy="729940"/>
          </a:xfrm>
          <a:prstGeom prst="hexagon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63" name="Esagono 62">
            <a:extLst>
              <a:ext uri="{FF2B5EF4-FFF2-40B4-BE49-F238E27FC236}">
                <a16:creationId xmlns:a16="http://schemas.microsoft.com/office/drawing/2014/main" id="{9083594E-2070-4701-B2B0-DF769BCBC14B}"/>
              </a:ext>
            </a:extLst>
          </p:cNvPr>
          <p:cNvSpPr>
            <a:spLocks noChangeAspect="1"/>
          </p:cNvSpPr>
          <p:nvPr/>
        </p:nvSpPr>
        <p:spPr>
          <a:xfrm>
            <a:off x="2108249" y="1394108"/>
            <a:ext cx="691606" cy="587465"/>
          </a:xfrm>
          <a:prstGeom prst="hexagon">
            <a:avLst/>
          </a:prstGeom>
          <a:solidFill>
            <a:srgbClr val="FFF4D1">
              <a:alpha val="2470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D8153BB7-B6A3-4DB8-B6EC-14D3BF1ADB28}"/>
              </a:ext>
            </a:extLst>
          </p:cNvPr>
          <p:cNvSpPr/>
          <p:nvPr/>
        </p:nvSpPr>
        <p:spPr>
          <a:xfrm>
            <a:off x="1007548" y="4881789"/>
            <a:ext cx="1496953" cy="605491"/>
          </a:xfrm>
          <a:prstGeom prst="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7BB1237-327C-4EC9-B86D-06530793A5CD}"/>
              </a:ext>
            </a:extLst>
          </p:cNvPr>
          <p:cNvSpPr/>
          <p:nvPr/>
        </p:nvSpPr>
        <p:spPr>
          <a:xfrm>
            <a:off x="960304" y="4868243"/>
            <a:ext cx="1611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4C2D14"/>
                </a:solidFill>
                <a:latin typeface="Montserrat" panose="00000500000000000000" pitchFamily="2" charset="0"/>
              </a:rPr>
              <a:t>BUSINESS </a:t>
            </a:r>
          </a:p>
          <a:p>
            <a:r>
              <a:rPr lang="it-IT" b="1" dirty="0">
                <a:solidFill>
                  <a:srgbClr val="4C2D14"/>
                </a:solidFill>
                <a:latin typeface="Montserrat" panose="00000500000000000000" pitchFamily="2" charset="0"/>
              </a:rPr>
              <a:t>QUESTIONS</a:t>
            </a: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AF2455E9-69D4-41A7-80D4-050AAB2EBABF}"/>
              </a:ext>
            </a:extLst>
          </p:cNvPr>
          <p:cNvSpPr/>
          <p:nvPr/>
        </p:nvSpPr>
        <p:spPr>
          <a:xfrm>
            <a:off x="3338112" y="230786"/>
            <a:ext cx="1181642" cy="605491"/>
          </a:xfrm>
          <a:prstGeom prst="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F05C5610-A440-4AF6-8B38-7376AEDAAF11}"/>
              </a:ext>
            </a:extLst>
          </p:cNvPr>
          <p:cNvSpPr/>
          <p:nvPr/>
        </p:nvSpPr>
        <p:spPr>
          <a:xfrm>
            <a:off x="3301208" y="221274"/>
            <a:ext cx="12570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b="1" dirty="0">
                <a:solidFill>
                  <a:srgbClr val="5C3618"/>
                </a:solidFill>
                <a:highlight>
                  <a:srgbClr val="FFF4D1"/>
                </a:highlight>
                <a:latin typeface="Montserrat" panose="00000500000000000000" pitchFamily="2" charset="0"/>
              </a:rPr>
              <a:t>PULIZIA</a:t>
            </a:r>
          </a:p>
          <a:p>
            <a:pPr algn="r"/>
            <a:r>
              <a:rPr lang="it-IT" b="1" dirty="0">
                <a:solidFill>
                  <a:srgbClr val="5C3618"/>
                </a:solidFill>
                <a:highlight>
                  <a:srgbClr val="FFF4D1"/>
                </a:highlight>
                <a:latin typeface="Montserrat" panose="00000500000000000000" pitchFamily="2" charset="0"/>
              </a:rPr>
              <a:t>DEI DATI</a:t>
            </a:r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802423CE-5F63-4B2B-BA60-14941ECCDE8E}"/>
              </a:ext>
            </a:extLst>
          </p:cNvPr>
          <p:cNvSpPr/>
          <p:nvPr/>
        </p:nvSpPr>
        <p:spPr>
          <a:xfrm>
            <a:off x="9482715" y="821398"/>
            <a:ext cx="1800000" cy="605491"/>
          </a:xfrm>
          <a:prstGeom prst="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06757338-ED73-496D-B08F-D3580ED1F087}"/>
              </a:ext>
            </a:extLst>
          </p:cNvPr>
          <p:cNvSpPr/>
          <p:nvPr/>
        </p:nvSpPr>
        <p:spPr>
          <a:xfrm>
            <a:off x="9436995" y="811704"/>
            <a:ext cx="1885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b="1" dirty="0">
                <a:solidFill>
                  <a:srgbClr val="5C3618"/>
                </a:solidFill>
                <a:highlight>
                  <a:srgbClr val="FFF4D1"/>
                </a:highlight>
                <a:latin typeface="Montserrat" panose="00000500000000000000" pitchFamily="2" charset="0"/>
              </a:rPr>
              <a:t>AZIONI</a:t>
            </a:r>
          </a:p>
          <a:p>
            <a:pPr algn="r"/>
            <a:r>
              <a:rPr lang="it-IT" b="1" dirty="0">
                <a:solidFill>
                  <a:srgbClr val="5C3618"/>
                </a:solidFill>
                <a:highlight>
                  <a:srgbClr val="FFF4D1"/>
                </a:highlight>
                <a:latin typeface="Montserrat" panose="00000500000000000000" pitchFamily="2" charset="0"/>
              </a:rPr>
              <a:t>DATA DRIVEN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6C68E8B-795A-409A-A052-25C64265F95E}"/>
              </a:ext>
            </a:extLst>
          </p:cNvPr>
          <p:cNvSpPr/>
          <p:nvPr/>
        </p:nvSpPr>
        <p:spPr>
          <a:xfrm>
            <a:off x="5824943" y="1721470"/>
            <a:ext cx="2068299" cy="312654"/>
          </a:xfrm>
          <a:prstGeom prst="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88B05E37-269E-4C38-A9F3-CD38A24EE906}"/>
              </a:ext>
            </a:extLst>
          </p:cNvPr>
          <p:cNvSpPr/>
          <p:nvPr/>
        </p:nvSpPr>
        <p:spPr>
          <a:xfrm>
            <a:off x="5773700" y="1701692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>
                <a:solidFill>
                  <a:srgbClr val="5C3618"/>
                </a:solidFill>
                <a:latin typeface="Montserrat" panose="00000500000000000000" pitchFamily="2" charset="0"/>
              </a:rPr>
              <a:t>MODELLAZIONE</a:t>
            </a:r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033E627D-0E5C-43ED-AC01-6C216215843A}"/>
              </a:ext>
            </a:extLst>
          </p:cNvPr>
          <p:cNvSpPr/>
          <p:nvPr/>
        </p:nvSpPr>
        <p:spPr>
          <a:xfrm>
            <a:off x="8156008" y="5995731"/>
            <a:ext cx="1859861" cy="312654"/>
          </a:xfrm>
          <a:prstGeom prst="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D0DA14FB-8EC9-4664-89E0-D862539C833F}"/>
              </a:ext>
            </a:extLst>
          </p:cNvPr>
          <p:cNvSpPr/>
          <p:nvPr/>
        </p:nvSpPr>
        <p:spPr>
          <a:xfrm>
            <a:off x="8103741" y="5975455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>
                <a:solidFill>
                  <a:srgbClr val="5C3618"/>
                </a:solidFill>
                <a:latin typeface="Montserrat" panose="00000500000000000000" pitchFamily="2" charset="0"/>
              </a:rPr>
              <a:t>VALUTAZIONE</a:t>
            </a:r>
            <a:endParaRPr lang="it-IT" sz="1400" b="1" dirty="0">
              <a:solidFill>
                <a:srgbClr val="5C3618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Forma a L 6">
            <a:extLst>
              <a:ext uri="{FF2B5EF4-FFF2-40B4-BE49-F238E27FC236}">
                <a16:creationId xmlns:a16="http://schemas.microsoft.com/office/drawing/2014/main" id="{B7E3A454-87A8-4AC5-9D41-D0C8F5947185}"/>
              </a:ext>
            </a:extLst>
          </p:cNvPr>
          <p:cNvSpPr/>
          <p:nvPr/>
        </p:nvSpPr>
        <p:spPr>
          <a:xfrm rot="5400000">
            <a:off x="1163942" y="4382577"/>
            <a:ext cx="820179" cy="1227454"/>
          </a:xfrm>
          <a:prstGeom prst="corner">
            <a:avLst>
              <a:gd name="adj1" fmla="val 0"/>
              <a:gd name="adj2" fmla="val 0"/>
            </a:avLst>
          </a:prstGeom>
          <a:solidFill>
            <a:srgbClr val="FFC000"/>
          </a:solidFill>
          <a:ln w="19050">
            <a:solidFill>
              <a:srgbClr val="FFF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orma a L 72">
            <a:extLst>
              <a:ext uri="{FF2B5EF4-FFF2-40B4-BE49-F238E27FC236}">
                <a16:creationId xmlns:a16="http://schemas.microsoft.com/office/drawing/2014/main" id="{AE9F935F-A043-47C1-BB36-39B371956459}"/>
              </a:ext>
            </a:extLst>
          </p:cNvPr>
          <p:cNvSpPr/>
          <p:nvPr/>
        </p:nvSpPr>
        <p:spPr>
          <a:xfrm rot="5400000">
            <a:off x="8441323" y="5362338"/>
            <a:ext cx="552291" cy="1227454"/>
          </a:xfrm>
          <a:prstGeom prst="corner">
            <a:avLst>
              <a:gd name="adj1" fmla="val 0"/>
              <a:gd name="adj2" fmla="val 0"/>
            </a:avLst>
          </a:prstGeom>
          <a:solidFill>
            <a:srgbClr val="FFC000"/>
          </a:solidFill>
          <a:ln w="19050">
            <a:solidFill>
              <a:srgbClr val="FFF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Forma a L 75">
            <a:extLst>
              <a:ext uri="{FF2B5EF4-FFF2-40B4-BE49-F238E27FC236}">
                <a16:creationId xmlns:a16="http://schemas.microsoft.com/office/drawing/2014/main" id="{282BBDEC-2AE2-4FA2-9C9E-88F9D77CE150}"/>
              </a:ext>
            </a:extLst>
          </p:cNvPr>
          <p:cNvSpPr/>
          <p:nvPr/>
        </p:nvSpPr>
        <p:spPr>
          <a:xfrm rot="5400000" flipH="1" flipV="1">
            <a:off x="3545896" y="112522"/>
            <a:ext cx="820179" cy="1227454"/>
          </a:xfrm>
          <a:prstGeom prst="corner">
            <a:avLst>
              <a:gd name="adj1" fmla="val 0"/>
              <a:gd name="adj2" fmla="val 0"/>
            </a:avLst>
          </a:prstGeom>
          <a:solidFill>
            <a:srgbClr val="FFC000"/>
          </a:solidFill>
          <a:ln w="19050">
            <a:solidFill>
              <a:srgbClr val="FFF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Forma a L 77">
            <a:extLst>
              <a:ext uri="{FF2B5EF4-FFF2-40B4-BE49-F238E27FC236}">
                <a16:creationId xmlns:a16="http://schemas.microsoft.com/office/drawing/2014/main" id="{70DF25CC-DBEF-4731-BCEE-59894F008522}"/>
              </a:ext>
            </a:extLst>
          </p:cNvPr>
          <p:cNvSpPr/>
          <p:nvPr/>
        </p:nvSpPr>
        <p:spPr>
          <a:xfrm rot="16200000" flipV="1">
            <a:off x="6111282" y="1462561"/>
            <a:ext cx="552291" cy="1227454"/>
          </a:xfrm>
          <a:prstGeom prst="corner">
            <a:avLst>
              <a:gd name="adj1" fmla="val 0"/>
              <a:gd name="adj2" fmla="val 0"/>
            </a:avLst>
          </a:prstGeom>
          <a:solidFill>
            <a:srgbClr val="FFC000"/>
          </a:solidFill>
          <a:ln w="19050">
            <a:solidFill>
              <a:srgbClr val="FFF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Forma a L 78">
            <a:extLst>
              <a:ext uri="{FF2B5EF4-FFF2-40B4-BE49-F238E27FC236}">
                <a16:creationId xmlns:a16="http://schemas.microsoft.com/office/drawing/2014/main" id="{2038EB3D-B654-471B-810F-6DAC4BB7E6F1}"/>
              </a:ext>
            </a:extLst>
          </p:cNvPr>
          <p:cNvSpPr/>
          <p:nvPr/>
        </p:nvSpPr>
        <p:spPr>
          <a:xfrm rot="5400000" flipH="1" flipV="1">
            <a:off x="10319883" y="698722"/>
            <a:ext cx="820179" cy="1227454"/>
          </a:xfrm>
          <a:prstGeom prst="corner">
            <a:avLst>
              <a:gd name="adj1" fmla="val 0"/>
              <a:gd name="adj2" fmla="val 0"/>
            </a:avLst>
          </a:prstGeom>
          <a:solidFill>
            <a:srgbClr val="FFC000"/>
          </a:solidFill>
          <a:ln w="19050">
            <a:solidFill>
              <a:srgbClr val="FFF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Ingranaggi">
            <a:extLst>
              <a:ext uri="{FF2B5EF4-FFF2-40B4-BE49-F238E27FC236}">
                <a16:creationId xmlns:a16="http://schemas.microsoft.com/office/drawing/2014/main" id="{5D0C7963-0C46-497C-B095-E9AB4C886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84980">
            <a:off x="6125099" y="3152899"/>
            <a:ext cx="977612" cy="977612"/>
          </a:xfrm>
          <a:prstGeom prst="rect">
            <a:avLst/>
          </a:prstGeom>
        </p:spPr>
      </p:pic>
      <p:pic>
        <p:nvPicPr>
          <p:cNvPr id="8" name="Elemento grafico 7" descr="Testa con ingranaggi">
            <a:extLst>
              <a:ext uri="{FF2B5EF4-FFF2-40B4-BE49-F238E27FC236}">
                <a16:creationId xmlns:a16="http://schemas.microsoft.com/office/drawing/2014/main" id="{CE715B0F-1585-441F-ABA6-49E77727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214876" flipH="1">
            <a:off x="5743716" y="2721978"/>
            <a:ext cx="914400" cy="9144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2D6C916-BB65-48F1-813D-A25F80C8B0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04" b="89936" l="9904" r="97125">
                        <a14:foregroundMark x1="22684" y1="67891" x2="22524" y2="70927"/>
                        <a14:foregroundMark x1="22204" y1="74121" x2="22204" y2="74121"/>
                        <a14:foregroundMark x1="22843" y1="73962" x2="22843" y2="73962"/>
                        <a14:foregroundMark x1="32268" y1="59265" x2="32268" y2="63099"/>
                        <a14:foregroundMark x1="36262" y1="55591" x2="36262" y2="56709"/>
                        <a14:foregroundMark x1="32268" y1="56390" x2="31949" y2="57987"/>
                        <a14:foregroundMark x1="36581" y1="58466" x2="37220" y2="58786"/>
                        <a14:foregroundMark x1="37540" y1="60703" x2="37220" y2="63578"/>
                        <a14:foregroundMark x1="37859" y1="62620" x2="37859" y2="63419"/>
                        <a14:foregroundMark x1="33387" y1="74121" x2="34026" y2="74121"/>
                        <a14:foregroundMark x1="37061" y1="74121" x2="37061" y2="74121"/>
                        <a14:foregroundMark x1="30192" y1="74281" x2="30192" y2="74281"/>
                        <a14:foregroundMark x1="43770" y1="62141" x2="43770" y2="64696"/>
                        <a14:foregroundMark x1="44569" y1="73962" x2="44569" y2="73962"/>
                        <a14:foregroundMark x1="41693" y1="74121" x2="41693" y2="74121"/>
                        <a14:foregroundMark x1="90575" y1="37859" x2="97125" y2="36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23" t="39464" r="49653" b="18805"/>
          <a:stretch/>
        </p:blipFill>
        <p:spPr>
          <a:xfrm>
            <a:off x="10395578" y="2832408"/>
            <a:ext cx="714102" cy="7426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270FE26-5542-4371-8D0A-4502F9F22A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04" y="3938589"/>
            <a:ext cx="1309327" cy="130932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8F1EA41-B0AE-4860-A6C1-E085B0718B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0" y="2733798"/>
            <a:ext cx="1673465" cy="1673465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EDE47606-D245-4066-B90F-6712EF5DA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999923">
            <a:off x="3377309" y="1755856"/>
            <a:ext cx="723449" cy="723449"/>
          </a:xfrm>
          <a:prstGeom prst="rect">
            <a:avLst/>
          </a:prstGeom>
        </p:spPr>
      </p:pic>
      <p:pic>
        <p:nvPicPr>
          <p:cNvPr id="12" name="Elemento grafico 11" descr="Database">
            <a:extLst>
              <a:ext uri="{FF2B5EF4-FFF2-40B4-BE49-F238E27FC236}">
                <a16:creationId xmlns:a16="http://schemas.microsoft.com/office/drawing/2014/main" id="{01AF4AE5-C4AC-4CA7-B7E8-02D53911B2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01379" y="1530816"/>
            <a:ext cx="880827" cy="880827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DBCE12C5-3F7C-4608-9A7B-207937E9209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6"/>
          <a:stretch/>
        </p:blipFill>
        <p:spPr>
          <a:xfrm>
            <a:off x="3717043" y="1810151"/>
            <a:ext cx="933628" cy="8895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D920D66C-3F51-4763-BB6F-BE07C2EB00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8" y="2877663"/>
            <a:ext cx="1494732" cy="149473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89A0EF7-B533-4B36-B3D5-A396653837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8479">
            <a:off x="539200" y="2575618"/>
            <a:ext cx="1297035" cy="158163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937767A-72A9-4D3E-A1AE-FEDDFAB3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29" y="2190535"/>
            <a:ext cx="1673752" cy="1065115"/>
          </a:xfrm>
          <a:prstGeom prst="rect">
            <a:avLst/>
          </a:prstGeom>
        </p:spPr>
      </p:pic>
      <p:pic>
        <p:nvPicPr>
          <p:cNvPr id="16" name="Elemento grafico 15" descr="Ingranaggi">
            <a:extLst>
              <a:ext uri="{FF2B5EF4-FFF2-40B4-BE49-F238E27FC236}">
                <a16:creationId xmlns:a16="http://schemas.microsoft.com/office/drawing/2014/main" id="{5FB371C1-FA45-4D82-A35C-BBD1D43E9AD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10551348" y="2437270"/>
            <a:ext cx="206226" cy="20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5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agono 12">
            <a:extLst>
              <a:ext uri="{FF2B5EF4-FFF2-40B4-BE49-F238E27FC236}">
                <a16:creationId xmlns:a16="http://schemas.microsoft.com/office/drawing/2014/main" id="{43B74451-CFF8-4982-9CC1-3DABB848053E}"/>
              </a:ext>
            </a:extLst>
          </p:cNvPr>
          <p:cNvSpPr/>
          <p:nvPr/>
        </p:nvSpPr>
        <p:spPr>
          <a:xfrm>
            <a:off x="-531522" y="-643491"/>
            <a:ext cx="8229517" cy="7903029"/>
          </a:xfrm>
          <a:prstGeom prst="hexagon">
            <a:avLst>
              <a:gd name="adj" fmla="val 22619"/>
              <a:gd name="vf" fmla="val 115470"/>
            </a:avLst>
          </a:prstGeom>
          <a:solidFill>
            <a:srgbClr val="381C10">
              <a:alpha val="35000"/>
            </a:srgbClr>
          </a:solidFill>
          <a:ln>
            <a:solidFill>
              <a:srgbClr val="815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EC58920-DBD6-4E48-8581-0C33E03F83A8}"/>
              </a:ext>
            </a:extLst>
          </p:cNvPr>
          <p:cNvSpPr/>
          <p:nvPr/>
        </p:nvSpPr>
        <p:spPr>
          <a:xfrm>
            <a:off x="-676" y="0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Esagono 13">
            <a:extLst>
              <a:ext uri="{FF2B5EF4-FFF2-40B4-BE49-F238E27FC236}">
                <a16:creationId xmlns:a16="http://schemas.microsoft.com/office/drawing/2014/main" id="{3A8096DC-722A-4897-B0C8-E51887FE360D}"/>
              </a:ext>
            </a:extLst>
          </p:cNvPr>
          <p:cNvSpPr/>
          <p:nvPr/>
        </p:nvSpPr>
        <p:spPr>
          <a:xfrm>
            <a:off x="-749226" y="-241951"/>
            <a:ext cx="8664927" cy="7099951"/>
          </a:xfrm>
          <a:prstGeom prst="hexagon">
            <a:avLst/>
          </a:prstGeom>
          <a:solidFill>
            <a:srgbClr val="381C10">
              <a:alpha val="55000"/>
            </a:srgbClr>
          </a:solidFill>
          <a:ln w="25400">
            <a:solidFill>
              <a:srgbClr val="815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98511D6-88D0-4FC2-9831-7BD432AA6344}"/>
              </a:ext>
            </a:extLst>
          </p:cNvPr>
          <p:cNvSpPr/>
          <p:nvPr/>
        </p:nvSpPr>
        <p:spPr>
          <a:xfrm>
            <a:off x="1045626" y="611736"/>
            <a:ext cx="5229726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sz="2000" dirty="0">
              <a:solidFill>
                <a:srgbClr val="FFFF00"/>
              </a:solidFill>
              <a:latin typeface="Montserrat" panose="00000500000000000000" pitchFamily="2" charset="0"/>
            </a:endParaRPr>
          </a:p>
          <a:p>
            <a:r>
              <a:rPr lang="it-IT" sz="2000" dirty="0">
                <a:solidFill>
                  <a:srgbClr val="FFFF00"/>
                </a:solidFill>
                <a:latin typeface="Montserrat" panose="00000500000000000000" pitchFamily="2" charset="0"/>
              </a:rPr>
              <a:t> </a:t>
            </a:r>
          </a:p>
          <a:p>
            <a:endParaRPr lang="en-US" dirty="0">
              <a:solidFill>
                <a:srgbClr val="EDE9AF"/>
              </a:solidFill>
              <a:latin typeface="Montserrat" panose="00000500000000000000" pitchFamily="2" charset="0"/>
            </a:endParaRPr>
          </a:p>
          <a:p>
            <a:endParaRPr lang="en-US" dirty="0">
              <a:solidFill>
                <a:srgbClr val="EDE9A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  <a:t>Propensity of email engagement</a:t>
            </a:r>
            <a:b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</a:br>
            <a:endParaRPr lang="en-US" dirty="0">
              <a:solidFill>
                <a:srgbClr val="EDE9A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  <a:t>RFM </a:t>
            </a:r>
            <a:b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</a:br>
            <a:endParaRPr lang="en-US" b="1" dirty="0">
              <a:solidFill>
                <a:srgbClr val="EDE9A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  <a:t>Customer Clustering</a:t>
            </a:r>
            <a:b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</a:br>
            <a:endParaRPr lang="en-US" b="1" dirty="0">
              <a:solidFill>
                <a:srgbClr val="EDE9A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  <a:t>Propensity to purchase a certain item</a:t>
            </a:r>
            <a:b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</a:br>
            <a:endParaRPr lang="en-US" b="1" dirty="0">
              <a:solidFill>
                <a:srgbClr val="EDE9A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  <a:t>CLTV</a:t>
            </a:r>
            <a:b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</a:br>
            <a:endParaRPr lang="en-US" b="1" dirty="0">
              <a:solidFill>
                <a:srgbClr val="EDE9A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  <a:t>Propensity to churn</a:t>
            </a:r>
            <a:b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</a:br>
            <a:endParaRPr lang="en-US" b="1" dirty="0">
              <a:solidFill>
                <a:srgbClr val="EDE9A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DE9AF"/>
                </a:solidFill>
                <a:latin typeface="Montserrat" panose="00000500000000000000" pitchFamily="2" charset="0"/>
              </a:rPr>
              <a:t>Propensity to purchase an item from a business unit never bought before</a:t>
            </a:r>
            <a:endParaRPr lang="it-IT" dirty="0">
              <a:solidFill>
                <a:srgbClr val="EDE9AF"/>
              </a:solidFill>
              <a:latin typeface="Montserrat" panose="00000500000000000000" pitchFamily="2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3DB47EC-8EDF-4ECB-9DB9-7B6ACC10E649}"/>
              </a:ext>
            </a:extLst>
          </p:cNvPr>
          <p:cNvCxnSpPr>
            <a:cxnSpLocks/>
          </p:cNvCxnSpPr>
          <p:nvPr/>
        </p:nvCxnSpPr>
        <p:spPr>
          <a:xfrm flipH="1">
            <a:off x="5520970" y="1963150"/>
            <a:ext cx="1724644" cy="0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123EC8C-1105-49D2-9C22-1E58680C0155}"/>
              </a:ext>
            </a:extLst>
          </p:cNvPr>
          <p:cNvCxnSpPr>
            <a:cxnSpLocks/>
          </p:cNvCxnSpPr>
          <p:nvPr/>
        </p:nvCxnSpPr>
        <p:spPr>
          <a:xfrm flipH="1">
            <a:off x="4010614" y="4696659"/>
            <a:ext cx="3214220" cy="0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7A23F57-4B0D-4073-ADF8-0EEACFD41AB5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237475" y="1952909"/>
            <a:ext cx="678226" cy="1355116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97BB0BD-A848-4E69-BD41-0C281543F0FB}"/>
              </a:ext>
            </a:extLst>
          </p:cNvPr>
          <p:cNvCxnSpPr>
            <a:cxnSpLocks/>
            <a:stCxn id="14" idx="0"/>
          </p:cNvCxnSpPr>
          <p:nvPr/>
        </p:nvCxnSpPr>
        <p:spPr>
          <a:xfrm flipH="1">
            <a:off x="7216521" y="3308025"/>
            <a:ext cx="699180" cy="1395563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agono 25">
            <a:extLst>
              <a:ext uri="{FF2B5EF4-FFF2-40B4-BE49-F238E27FC236}">
                <a16:creationId xmlns:a16="http://schemas.microsoft.com/office/drawing/2014/main" id="{38999E2B-D3B9-46E6-B664-897698A3D96E}"/>
              </a:ext>
            </a:extLst>
          </p:cNvPr>
          <p:cNvSpPr>
            <a:spLocks noChangeAspect="1"/>
          </p:cNvSpPr>
          <p:nvPr/>
        </p:nvSpPr>
        <p:spPr>
          <a:xfrm>
            <a:off x="7949344" y="2741241"/>
            <a:ext cx="2294622" cy="1949100"/>
          </a:xfrm>
          <a:prstGeom prst="hexagon">
            <a:avLst/>
          </a:prstGeom>
          <a:solidFill>
            <a:srgbClr val="533D34">
              <a:alpha val="35000"/>
            </a:srgb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C626A771-56EC-4616-A8F8-1613A95EB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70" y="2741241"/>
            <a:ext cx="1625769" cy="1778185"/>
          </a:xfrm>
          <a:prstGeom prst="rect">
            <a:avLst/>
          </a:prstGeom>
        </p:spPr>
      </p:pic>
      <p:sp>
        <p:nvSpPr>
          <p:cNvPr id="27" name="Esagono 26">
            <a:extLst>
              <a:ext uri="{FF2B5EF4-FFF2-40B4-BE49-F238E27FC236}">
                <a16:creationId xmlns:a16="http://schemas.microsoft.com/office/drawing/2014/main" id="{49ADF5DE-2313-4E14-9AE3-55005D67E00C}"/>
              </a:ext>
            </a:extLst>
          </p:cNvPr>
          <p:cNvSpPr>
            <a:spLocks noChangeAspect="1"/>
          </p:cNvSpPr>
          <p:nvPr/>
        </p:nvSpPr>
        <p:spPr>
          <a:xfrm>
            <a:off x="9683369" y="2301095"/>
            <a:ext cx="2294622" cy="1949100"/>
          </a:xfrm>
          <a:prstGeom prst="hexagon">
            <a:avLst/>
          </a:prstGeom>
          <a:solidFill>
            <a:srgbClr val="381C10">
              <a:alpha val="40000"/>
            </a:srgbClr>
          </a:solidFill>
          <a:ln w="381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BA0873FA-B69F-4F8B-A969-D762FA144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713" y="2298374"/>
            <a:ext cx="1759110" cy="184199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E2EAADA-F1AA-4E5D-9AE2-45F8E34778A2}"/>
              </a:ext>
            </a:extLst>
          </p:cNvPr>
          <p:cNvSpPr txBox="1"/>
          <p:nvPr/>
        </p:nvSpPr>
        <p:spPr>
          <a:xfrm>
            <a:off x="8451997" y="2296269"/>
            <a:ext cx="25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A1F465AB-BEB5-49D2-BB8D-BAE8BF544F94}"/>
              </a:ext>
            </a:extLst>
          </p:cNvPr>
          <p:cNvSpPr/>
          <p:nvPr/>
        </p:nvSpPr>
        <p:spPr>
          <a:xfrm>
            <a:off x="9946260" y="4215684"/>
            <a:ext cx="1819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Montserrat" panose="00000500000000000000" pitchFamily="2" charset="0"/>
              </a:rPr>
              <a:t>selezionati</a:t>
            </a:r>
            <a:endParaRPr lang="it-IT" sz="2400" dirty="0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F47931AE-CD2C-4E95-B9D7-A01807D25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0270" y="3230066"/>
            <a:ext cx="373809" cy="37380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FDE410C-0E7D-479A-B7E4-D4BE325D5DB6}"/>
              </a:ext>
            </a:extLst>
          </p:cNvPr>
          <p:cNvSpPr txBox="1"/>
          <p:nvPr/>
        </p:nvSpPr>
        <p:spPr>
          <a:xfrm>
            <a:off x="1045626" y="1085129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F1B670"/>
                </a:solidFill>
                <a:latin typeface="Montserrat" panose="00000500000000000000" pitchFamily="2" charset="0"/>
              </a:rPr>
              <a:t>Modelli consigliati:</a:t>
            </a:r>
            <a:endParaRPr lang="it-IT" sz="2000" dirty="0">
              <a:solidFill>
                <a:srgbClr val="F1B67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87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agono 12">
            <a:extLst>
              <a:ext uri="{FF2B5EF4-FFF2-40B4-BE49-F238E27FC236}">
                <a16:creationId xmlns:a16="http://schemas.microsoft.com/office/drawing/2014/main" id="{43B74451-CFF8-4982-9CC1-3DABB848053E}"/>
              </a:ext>
            </a:extLst>
          </p:cNvPr>
          <p:cNvSpPr/>
          <p:nvPr/>
        </p:nvSpPr>
        <p:spPr>
          <a:xfrm>
            <a:off x="-531522" y="-643491"/>
            <a:ext cx="8229517" cy="7903029"/>
          </a:xfrm>
          <a:prstGeom prst="hexagon">
            <a:avLst>
              <a:gd name="adj" fmla="val 22619"/>
              <a:gd name="vf" fmla="val 115470"/>
            </a:avLst>
          </a:prstGeom>
          <a:solidFill>
            <a:srgbClr val="381C10">
              <a:alpha val="35000"/>
            </a:srgbClr>
          </a:solidFill>
          <a:ln>
            <a:solidFill>
              <a:srgbClr val="815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EC58920-DBD6-4E48-8581-0C33E03F83A8}"/>
              </a:ext>
            </a:extLst>
          </p:cNvPr>
          <p:cNvSpPr/>
          <p:nvPr/>
        </p:nvSpPr>
        <p:spPr>
          <a:xfrm>
            <a:off x="-676" y="0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Esagono 13">
            <a:extLst>
              <a:ext uri="{FF2B5EF4-FFF2-40B4-BE49-F238E27FC236}">
                <a16:creationId xmlns:a16="http://schemas.microsoft.com/office/drawing/2014/main" id="{3A8096DC-722A-4897-B0C8-E51887FE360D}"/>
              </a:ext>
            </a:extLst>
          </p:cNvPr>
          <p:cNvSpPr/>
          <p:nvPr/>
        </p:nvSpPr>
        <p:spPr>
          <a:xfrm>
            <a:off x="-749226" y="-241951"/>
            <a:ext cx="8664927" cy="7099951"/>
          </a:xfrm>
          <a:prstGeom prst="hexagon">
            <a:avLst/>
          </a:prstGeom>
          <a:solidFill>
            <a:srgbClr val="381C10">
              <a:alpha val="55000"/>
            </a:srgbClr>
          </a:solidFill>
          <a:ln w="25400">
            <a:solidFill>
              <a:srgbClr val="815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CAC36F1-B1D1-441C-82BB-87136484DF6D}"/>
              </a:ext>
            </a:extLst>
          </p:cNvPr>
          <p:cNvGrpSpPr/>
          <p:nvPr/>
        </p:nvGrpSpPr>
        <p:grpSpPr>
          <a:xfrm>
            <a:off x="6161257" y="-3791482"/>
            <a:ext cx="8664927" cy="14193748"/>
            <a:chOff x="6149244" y="-3791482"/>
            <a:chExt cx="8664927" cy="14193748"/>
          </a:xfrm>
        </p:grpSpPr>
        <p:sp>
          <p:nvSpPr>
            <p:cNvPr id="18" name="Esagono 17">
              <a:extLst>
                <a:ext uri="{FF2B5EF4-FFF2-40B4-BE49-F238E27FC236}">
                  <a16:creationId xmlns:a16="http://schemas.microsoft.com/office/drawing/2014/main" id="{F98FE5FB-733C-4B99-B842-FD5B8CD85593}"/>
                </a:ext>
              </a:extLst>
            </p:cNvPr>
            <p:cNvSpPr/>
            <p:nvPr/>
          </p:nvSpPr>
          <p:spPr>
            <a:xfrm>
              <a:off x="6149244" y="-3791482"/>
              <a:ext cx="8664927" cy="7099951"/>
            </a:xfrm>
            <a:prstGeom prst="hexagon">
              <a:avLst/>
            </a:prstGeom>
            <a:solidFill>
              <a:srgbClr val="211009">
                <a:alpha val="89804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9" name="Esagono 18">
              <a:extLst>
                <a:ext uri="{FF2B5EF4-FFF2-40B4-BE49-F238E27FC236}">
                  <a16:creationId xmlns:a16="http://schemas.microsoft.com/office/drawing/2014/main" id="{04E59A4B-5FF9-473F-8BFA-507815239BAA}"/>
                </a:ext>
              </a:extLst>
            </p:cNvPr>
            <p:cNvSpPr/>
            <p:nvPr/>
          </p:nvSpPr>
          <p:spPr>
            <a:xfrm>
              <a:off x="6149244" y="3302315"/>
              <a:ext cx="8664927" cy="7099951"/>
            </a:xfrm>
            <a:prstGeom prst="hexagon">
              <a:avLst/>
            </a:prstGeom>
            <a:solidFill>
              <a:srgbClr val="211009">
                <a:alpha val="89804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9A27A77-2293-4142-9064-8143DE4123F3}"/>
              </a:ext>
            </a:extLst>
          </p:cNvPr>
          <p:cNvGrpSpPr>
            <a:grpSpLocks noChangeAspect="1"/>
          </p:cNvGrpSpPr>
          <p:nvPr/>
        </p:nvGrpSpPr>
        <p:grpSpPr>
          <a:xfrm>
            <a:off x="2175503" y="2297196"/>
            <a:ext cx="1641916" cy="1394678"/>
            <a:chOff x="7985440" y="2741241"/>
            <a:chExt cx="2294622" cy="1949100"/>
          </a:xfrm>
        </p:grpSpPr>
        <p:sp>
          <p:nvSpPr>
            <p:cNvPr id="26" name="Esagono 25">
              <a:extLst>
                <a:ext uri="{FF2B5EF4-FFF2-40B4-BE49-F238E27FC236}">
                  <a16:creationId xmlns:a16="http://schemas.microsoft.com/office/drawing/2014/main" id="{38999E2B-D3B9-46E6-B664-897698A3D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85440" y="2741241"/>
              <a:ext cx="2294622" cy="1949100"/>
            </a:xfrm>
            <a:prstGeom prst="hexagon">
              <a:avLst/>
            </a:prstGeom>
            <a:solidFill>
              <a:srgbClr val="533D34">
                <a:alpha val="35000"/>
              </a:srgbClr>
            </a:solidFill>
            <a:ln w="381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Montserrat" panose="00000500000000000000" pitchFamily="2" charset="0"/>
              </a:endParaRPr>
            </a:p>
          </p:txBody>
        </p:sp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C626A771-56EC-4616-A8F8-1613A95E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866" y="2741241"/>
              <a:ext cx="1625769" cy="1778185"/>
            </a:xfrm>
            <a:prstGeom prst="rect">
              <a:avLst/>
            </a:prstGeom>
          </p:spPr>
        </p:pic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B3E08B53-DA82-4C11-AB3D-CC553F9C5E7C}"/>
              </a:ext>
            </a:extLst>
          </p:cNvPr>
          <p:cNvGrpSpPr>
            <a:grpSpLocks noChangeAspect="1"/>
          </p:cNvGrpSpPr>
          <p:nvPr/>
        </p:nvGrpSpPr>
        <p:grpSpPr>
          <a:xfrm>
            <a:off x="2169771" y="4631224"/>
            <a:ext cx="1641916" cy="1396625"/>
            <a:chOff x="9719465" y="2298374"/>
            <a:chExt cx="2294622" cy="195182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2E5F333B-153F-4FFF-92FA-1A52848CBACA}"/>
                </a:ext>
              </a:extLst>
            </p:cNvPr>
            <p:cNvGrpSpPr/>
            <p:nvPr/>
          </p:nvGrpSpPr>
          <p:grpSpPr>
            <a:xfrm>
              <a:off x="9719465" y="2298374"/>
              <a:ext cx="2294622" cy="1951821"/>
              <a:chOff x="9719465" y="2298374"/>
              <a:chExt cx="2294622" cy="1951821"/>
            </a:xfrm>
          </p:grpSpPr>
          <p:sp>
            <p:nvSpPr>
              <p:cNvPr id="27" name="Esagono 26">
                <a:extLst>
                  <a:ext uri="{FF2B5EF4-FFF2-40B4-BE49-F238E27FC236}">
                    <a16:creationId xmlns:a16="http://schemas.microsoft.com/office/drawing/2014/main" id="{49ADF5DE-2313-4E14-9AE3-55005D67E0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19465" y="2301095"/>
                <a:ext cx="2294622" cy="1949100"/>
              </a:xfrm>
              <a:prstGeom prst="hexagon">
                <a:avLst/>
              </a:prstGeom>
              <a:solidFill>
                <a:srgbClr val="381C10">
                  <a:alpha val="40000"/>
                </a:srgbClr>
              </a:solidFill>
              <a:ln w="38100">
                <a:solidFill>
                  <a:srgbClr val="F1B6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32" name="Immagine 31">
                <a:extLst>
                  <a:ext uri="{FF2B5EF4-FFF2-40B4-BE49-F238E27FC236}">
                    <a16:creationId xmlns:a16="http://schemas.microsoft.com/office/drawing/2014/main" id="{BA0873FA-B69F-4F8B-A969-D762FA144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9809" y="2298374"/>
                <a:ext cx="1759110" cy="1841999"/>
              </a:xfrm>
              <a:prstGeom prst="rect">
                <a:avLst/>
              </a:prstGeom>
            </p:spPr>
          </p:pic>
        </p:grpSp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F47931AE-CD2C-4E95-B9D7-A01807D25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06366" y="3230066"/>
              <a:ext cx="373809" cy="373809"/>
            </a:xfrm>
            <a:prstGeom prst="rect">
              <a:avLst/>
            </a:prstGeom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CE717B-DEC0-437E-90B3-C2DEA5E94599}"/>
              </a:ext>
            </a:extLst>
          </p:cNvPr>
          <p:cNvSpPr txBox="1"/>
          <p:nvPr/>
        </p:nvSpPr>
        <p:spPr>
          <a:xfrm>
            <a:off x="3979345" y="2343869"/>
            <a:ext cx="5688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Montserrat" panose="00000500000000000000" pitchFamily="2" charset="0"/>
              </a:rPr>
              <a:t>Quanto sarà efficace, nell’attirare nuovi   </a:t>
            </a:r>
            <a:br>
              <a:rPr lang="it-IT" sz="20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it-IT" sz="2000" dirty="0">
                <a:solidFill>
                  <a:schemeClr val="bg1"/>
                </a:solidFill>
                <a:latin typeface="Montserrat" panose="00000500000000000000" pitchFamily="2" charset="0"/>
              </a:rPr>
              <a:t>  clienti, una campagna marketing basata </a:t>
            </a:r>
            <a:br>
              <a:rPr lang="it-IT" sz="20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it-IT" sz="2000" dirty="0">
                <a:solidFill>
                  <a:schemeClr val="bg1"/>
                </a:solidFill>
                <a:latin typeface="Montserrat" panose="00000500000000000000" pitchFamily="2" charset="0"/>
              </a:rPr>
              <a:t>  sulle mail? Come risponderanno i clienti riceventi le summenzionate mail?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8CCC98D-CDBE-48FD-98CF-A94469E441D2}"/>
              </a:ext>
            </a:extLst>
          </p:cNvPr>
          <p:cNvSpPr/>
          <p:nvPr/>
        </p:nvSpPr>
        <p:spPr>
          <a:xfrm>
            <a:off x="3654427" y="4076277"/>
            <a:ext cx="31325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EDE9AF"/>
                </a:solidFill>
                <a:latin typeface="Montserrat" panose="00000500000000000000" pitchFamily="2" charset="0"/>
              </a:rPr>
              <a:t>Propensity to churn</a:t>
            </a:r>
            <a:endParaRPr lang="it-IT" sz="2200" dirty="0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CC7DDA0F-0980-4BF7-B144-3AC047583D7A}"/>
              </a:ext>
            </a:extLst>
          </p:cNvPr>
          <p:cNvCxnSpPr>
            <a:cxnSpLocks/>
          </p:cNvCxnSpPr>
          <p:nvPr/>
        </p:nvCxnSpPr>
        <p:spPr>
          <a:xfrm flipH="1" flipV="1">
            <a:off x="3468994" y="4409577"/>
            <a:ext cx="471034" cy="935354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A8B0A3DF-42FE-48DC-96F1-CD82FB504624}"/>
              </a:ext>
            </a:extLst>
          </p:cNvPr>
          <p:cNvCxnSpPr>
            <a:cxnSpLocks/>
          </p:cNvCxnSpPr>
          <p:nvPr/>
        </p:nvCxnSpPr>
        <p:spPr>
          <a:xfrm flipH="1" flipV="1">
            <a:off x="3485000" y="2059218"/>
            <a:ext cx="471034" cy="935354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4AF3810B-496B-4929-B909-5F332453D935}"/>
              </a:ext>
            </a:extLst>
          </p:cNvPr>
          <p:cNvCxnSpPr>
            <a:cxnSpLocks/>
          </p:cNvCxnSpPr>
          <p:nvPr/>
        </p:nvCxnSpPr>
        <p:spPr>
          <a:xfrm flipV="1">
            <a:off x="3495657" y="5331495"/>
            <a:ext cx="445399" cy="906838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EAB948AC-9C86-4AF3-BEE9-97AC21A81F84}"/>
              </a:ext>
            </a:extLst>
          </p:cNvPr>
          <p:cNvCxnSpPr>
            <a:cxnSpLocks/>
          </p:cNvCxnSpPr>
          <p:nvPr/>
        </p:nvCxnSpPr>
        <p:spPr>
          <a:xfrm flipV="1">
            <a:off x="3512447" y="2970499"/>
            <a:ext cx="445399" cy="906838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E5B175-FC4A-4E6A-A74A-5F098D4E3561}"/>
              </a:ext>
            </a:extLst>
          </p:cNvPr>
          <p:cNvSpPr txBox="1"/>
          <p:nvPr/>
        </p:nvSpPr>
        <p:spPr>
          <a:xfrm>
            <a:off x="3897446" y="503363"/>
            <a:ext cx="4395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sz="2800" b="1" dirty="0">
                <a:solidFill>
                  <a:srgbClr val="F1B670"/>
                </a:solidFill>
                <a:latin typeface="Montserrat" panose="00000500000000000000" pitchFamily="2" charset="0"/>
              </a:rPr>
              <a:t>BUSINESS QUESTIONS</a:t>
            </a:r>
          </a:p>
        </p:txBody>
      </p:sp>
      <p:sp>
        <p:nvSpPr>
          <p:cNvPr id="31" name="Esagono 30">
            <a:extLst>
              <a:ext uri="{FF2B5EF4-FFF2-40B4-BE49-F238E27FC236}">
                <a16:creationId xmlns:a16="http://schemas.microsoft.com/office/drawing/2014/main" id="{4831FE5F-5CB4-4B00-83A4-25A812BF458C}"/>
              </a:ext>
            </a:extLst>
          </p:cNvPr>
          <p:cNvSpPr>
            <a:spLocks noChangeAspect="1"/>
          </p:cNvSpPr>
          <p:nvPr/>
        </p:nvSpPr>
        <p:spPr>
          <a:xfrm>
            <a:off x="8196780" y="894385"/>
            <a:ext cx="1706438" cy="1449484"/>
          </a:xfrm>
          <a:prstGeom prst="hexagon">
            <a:avLst/>
          </a:prstGeom>
          <a:solidFill>
            <a:srgbClr val="F1B670">
              <a:alpha val="1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28" name="Esagono 27">
            <a:extLst>
              <a:ext uri="{FF2B5EF4-FFF2-40B4-BE49-F238E27FC236}">
                <a16:creationId xmlns:a16="http://schemas.microsoft.com/office/drawing/2014/main" id="{F7C97F09-48E7-4AC0-903B-4449C569E007}"/>
              </a:ext>
            </a:extLst>
          </p:cNvPr>
          <p:cNvSpPr>
            <a:spLocks noChangeAspect="1"/>
          </p:cNvSpPr>
          <p:nvPr/>
        </p:nvSpPr>
        <p:spPr>
          <a:xfrm>
            <a:off x="9534905" y="257311"/>
            <a:ext cx="2294622" cy="1949100"/>
          </a:xfrm>
          <a:prstGeom prst="hexagon">
            <a:avLst/>
          </a:prstGeom>
          <a:solidFill>
            <a:schemeClr val="accent4">
              <a:lumMod val="40000"/>
              <a:lumOff val="60000"/>
              <a:alpha val="5000"/>
            </a:schemeClr>
          </a:solidFill>
          <a:ln w="15875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C77A42C-3286-4110-9347-54925E08918C}"/>
              </a:ext>
            </a:extLst>
          </p:cNvPr>
          <p:cNvSpPr/>
          <p:nvPr/>
        </p:nvSpPr>
        <p:spPr>
          <a:xfrm>
            <a:off x="3654427" y="1775524"/>
            <a:ext cx="50577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EDE9AF"/>
                </a:solidFill>
                <a:latin typeface="Montserrat" panose="00000500000000000000" pitchFamily="2" charset="0"/>
              </a:rPr>
              <a:t>Propensity of email engagement</a:t>
            </a:r>
            <a:endParaRPr lang="it-IT" sz="2200" dirty="0"/>
          </a:p>
        </p:txBody>
      </p:sp>
      <p:sp>
        <p:nvSpPr>
          <p:cNvPr id="33" name="Esagono 32">
            <a:extLst>
              <a:ext uri="{FF2B5EF4-FFF2-40B4-BE49-F238E27FC236}">
                <a16:creationId xmlns:a16="http://schemas.microsoft.com/office/drawing/2014/main" id="{B3F44667-C15B-4668-A1B0-D22876E51F83}"/>
              </a:ext>
            </a:extLst>
          </p:cNvPr>
          <p:cNvSpPr>
            <a:spLocks noChangeAspect="1"/>
          </p:cNvSpPr>
          <p:nvPr/>
        </p:nvSpPr>
        <p:spPr>
          <a:xfrm>
            <a:off x="6228921" y="5033373"/>
            <a:ext cx="1904483" cy="1617708"/>
          </a:xfrm>
          <a:prstGeom prst="hexagon">
            <a:avLst/>
          </a:prstGeom>
          <a:solidFill>
            <a:srgbClr val="825220">
              <a:alpha val="1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39" name="Esagono 38">
            <a:extLst>
              <a:ext uri="{FF2B5EF4-FFF2-40B4-BE49-F238E27FC236}">
                <a16:creationId xmlns:a16="http://schemas.microsoft.com/office/drawing/2014/main" id="{3874DEC2-8C3B-404C-8CFF-FCAAD7836AA4}"/>
              </a:ext>
            </a:extLst>
          </p:cNvPr>
          <p:cNvSpPr>
            <a:spLocks noChangeAspect="1"/>
          </p:cNvSpPr>
          <p:nvPr/>
        </p:nvSpPr>
        <p:spPr>
          <a:xfrm>
            <a:off x="7482650" y="5294194"/>
            <a:ext cx="2435546" cy="2068804"/>
          </a:xfrm>
          <a:prstGeom prst="hexagon">
            <a:avLst/>
          </a:prstGeom>
          <a:solidFill>
            <a:schemeClr val="accent4">
              <a:lumMod val="40000"/>
              <a:lumOff val="60000"/>
              <a:alpha val="5000"/>
            </a:schemeClr>
          </a:solidFill>
          <a:ln w="15875">
            <a:solidFill>
              <a:srgbClr val="9F7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4BC624E-E142-45A8-8511-738396B7D64D}"/>
              </a:ext>
            </a:extLst>
          </p:cNvPr>
          <p:cNvSpPr txBox="1"/>
          <p:nvPr/>
        </p:nvSpPr>
        <p:spPr>
          <a:xfrm>
            <a:off x="3979345" y="4668790"/>
            <a:ext cx="5688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FFFFF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Qual è, per ciascun cliente, la probabilità   </a:t>
            </a:r>
            <a:br>
              <a:rPr lang="it-IT" sz="2000" dirty="0">
                <a:solidFill>
                  <a:srgbClr val="FFFFF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</a:br>
            <a:r>
              <a:rPr lang="it-IT" sz="2000" dirty="0">
                <a:solidFill>
                  <a:srgbClr val="FFFFF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  di abbandono? Quali azioni di marketing </a:t>
            </a:r>
            <a:br>
              <a:rPr lang="it-IT" sz="2000" dirty="0">
                <a:solidFill>
                  <a:srgbClr val="FFFFF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</a:br>
            <a:r>
              <a:rPr lang="it-IT" sz="2000" dirty="0">
                <a:solidFill>
                  <a:srgbClr val="FFFFFF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  correttive, finalizzate a trattenere i clienti a più alto valore, si possono implementare?</a:t>
            </a:r>
            <a:endParaRPr lang="it-IT" sz="2400" dirty="0">
              <a:solidFill>
                <a:srgbClr val="FFFFFF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618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E530499D-F74E-42FD-833F-3DBE361DDB99}"/>
              </a:ext>
            </a:extLst>
          </p:cNvPr>
          <p:cNvSpPr/>
          <p:nvPr/>
        </p:nvSpPr>
        <p:spPr>
          <a:xfrm>
            <a:off x="-676" y="0"/>
            <a:ext cx="12192000" cy="6858000"/>
          </a:xfrm>
          <a:prstGeom prst="rect">
            <a:avLst/>
          </a:prstGeom>
          <a:solidFill>
            <a:srgbClr val="4C3A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Triangolo rettangolo 58">
            <a:extLst>
              <a:ext uri="{FF2B5EF4-FFF2-40B4-BE49-F238E27FC236}">
                <a16:creationId xmlns:a16="http://schemas.microsoft.com/office/drawing/2014/main" id="{D1CC878D-2EF1-4F7A-8560-B2A7A0034A92}"/>
              </a:ext>
            </a:extLst>
          </p:cNvPr>
          <p:cNvSpPr/>
          <p:nvPr/>
        </p:nvSpPr>
        <p:spPr>
          <a:xfrm rot="3058061">
            <a:off x="8027830" y="1211771"/>
            <a:ext cx="8104407" cy="2238833"/>
          </a:xfrm>
          <a:prstGeom prst="rtTriangle">
            <a:avLst/>
          </a:prstGeom>
          <a:solidFill>
            <a:srgbClr val="30180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riangolo rettangolo 21">
            <a:extLst>
              <a:ext uri="{FF2B5EF4-FFF2-40B4-BE49-F238E27FC236}">
                <a16:creationId xmlns:a16="http://schemas.microsoft.com/office/drawing/2014/main" id="{73067923-B4B9-48E6-AC4C-6252824BF3EA}"/>
              </a:ext>
            </a:extLst>
          </p:cNvPr>
          <p:cNvSpPr/>
          <p:nvPr/>
        </p:nvSpPr>
        <p:spPr>
          <a:xfrm rot="10800000">
            <a:off x="-7976141" y="-11356"/>
            <a:ext cx="20167464" cy="2238833"/>
          </a:xfrm>
          <a:prstGeom prst="rtTriangle">
            <a:avLst/>
          </a:prstGeom>
          <a:solidFill>
            <a:srgbClr val="30180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D1024886-4241-4721-8072-36E5650E75C2}"/>
              </a:ext>
            </a:extLst>
          </p:cNvPr>
          <p:cNvGrpSpPr>
            <a:grpSpLocks noChangeAspect="1"/>
          </p:cNvGrpSpPr>
          <p:nvPr/>
        </p:nvGrpSpPr>
        <p:grpSpPr>
          <a:xfrm>
            <a:off x="553215" y="2736984"/>
            <a:ext cx="1430102" cy="1171810"/>
            <a:chOff x="1583773" y="2308860"/>
            <a:chExt cx="987848" cy="809432"/>
          </a:xfrm>
        </p:grpSpPr>
        <p:sp>
          <p:nvSpPr>
            <p:cNvPr id="14" name="Esagono 13">
              <a:extLst>
                <a:ext uri="{FF2B5EF4-FFF2-40B4-BE49-F238E27FC236}">
                  <a16:creationId xmlns:a16="http://schemas.microsoft.com/office/drawing/2014/main" id="{3A8096DC-722A-4897-B0C8-E51887FE3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3773" y="2308860"/>
              <a:ext cx="987848" cy="80943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35000"/>
              </a:schemeClr>
            </a:solidFill>
            <a:ln w="254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9" name="Elemento grafico 38" descr="Busta">
              <a:extLst>
                <a:ext uri="{FF2B5EF4-FFF2-40B4-BE49-F238E27FC236}">
                  <a16:creationId xmlns:a16="http://schemas.microsoft.com/office/drawing/2014/main" id="{15D8E14A-6321-4999-9B47-6C5FA1A88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4150" y="2414780"/>
              <a:ext cx="658933" cy="597591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730526A1-7FC8-49C1-90FE-30D2D4065EEF}"/>
              </a:ext>
            </a:extLst>
          </p:cNvPr>
          <p:cNvGrpSpPr>
            <a:grpSpLocks noChangeAspect="1"/>
          </p:cNvGrpSpPr>
          <p:nvPr/>
        </p:nvGrpSpPr>
        <p:grpSpPr>
          <a:xfrm>
            <a:off x="9326177" y="2325541"/>
            <a:ext cx="1464791" cy="1200234"/>
            <a:chOff x="8906135" y="2308860"/>
            <a:chExt cx="987848" cy="809432"/>
          </a:xfrm>
        </p:grpSpPr>
        <p:sp>
          <p:nvSpPr>
            <p:cNvPr id="33" name="Esagono 32">
              <a:extLst>
                <a:ext uri="{FF2B5EF4-FFF2-40B4-BE49-F238E27FC236}">
                  <a16:creationId xmlns:a16="http://schemas.microsoft.com/office/drawing/2014/main" id="{C232B2F1-EE5A-4902-B3F4-A67975C525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6135" y="2308860"/>
              <a:ext cx="987848" cy="80943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35000"/>
              </a:schemeClr>
            </a:solidFill>
            <a:ln w="254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2" name="Elemento grafico 41" descr="Busta">
              <a:extLst>
                <a:ext uri="{FF2B5EF4-FFF2-40B4-BE49-F238E27FC236}">
                  <a16:creationId xmlns:a16="http://schemas.microsoft.com/office/drawing/2014/main" id="{9C1F96F5-7570-4243-8330-26DF164A7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70592" y="2411351"/>
              <a:ext cx="658933" cy="597591"/>
            </a:xfrm>
            <a:prstGeom prst="rect">
              <a:avLst/>
            </a:prstGeom>
          </p:spPr>
        </p:pic>
      </p:grpSp>
      <p:sp>
        <p:nvSpPr>
          <p:cNvPr id="34" name="Esagono 33">
            <a:extLst>
              <a:ext uri="{FF2B5EF4-FFF2-40B4-BE49-F238E27FC236}">
                <a16:creationId xmlns:a16="http://schemas.microsoft.com/office/drawing/2014/main" id="{74D04B97-188F-4D60-AD6D-016245B66C0E}"/>
              </a:ext>
            </a:extLst>
          </p:cNvPr>
          <p:cNvSpPr>
            <a:spLocks noChangeAspect="1"/>
          </p:cNvSpPr>
          <p:nvPr/>
        </p:nvSpPr>
        <p:spPr>
          <a:xfrm>
            <a:off x="4608502" y="4851182"/>
            <a:ext cx="2213935" cy="1814075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BF0B32A-3F1C-4035-B600-ED33DDD553F4}"/>
              </a:ext>
            </a:extLst>
          </p:cNvPr>
          <p:cNvGrpSpPr>
            <a:grpSpLocks noChangeAspect="1"/>
          </p:cNvGrpSpPr>
          <p:nvPr/>
        </p:nvGrpSpPr>
        <p:grpSpPr>
          <a:xfrm>
            <a:off x="8298199" y="3814871"/>
            <a:ext cx="1977587" cy="1620415"/>
            <a:chOff x="7321686" y="3433720"/>
            <a:chExt cx="1149784" cy="942121"/>
          </a:xfrm>
        </p:grpSpPr>
        <p:sp>
          <p:nvSpPr>
            <p:cNvPr id="31" name="Esagono 30">
              <a:extLst>
                <a:ext uri="{FF2B5EF4-FFF2-40B4-BE49-F238E27FC236}">
                  <a16:creationId xmlns:a16="http://schemas.microsoft.com/office/drawing/2014/main" id="{2F9D5FD7-A36B-42B7-AAEC-B51B4C32EB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1686" y="3433720"/>
              <a:ext cx="1149784" cy="942121"/>
            </a:xfrm>
            <a:prstGeom prst="hexagon">
              <a:avLst>
                <a:gd name="adj" fmla="val 22619"/>
                <a:gd name="vf" fmla="val 115470"/>
              </a:avLst>
            </a:prstGeom>
            <a:solidFill>
              <a:srgbClr val="381C10">
                <a:alpha val="35000"/>
              </a:srgbClr>
            </a:solidFill>
            <a:ln>
              <a:solidFill>
                <a:srgbClr val="815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4" name="Elemento grafico 43" descr="Busta">
              <a:extLst>
                <a:ext uri="{FF2B5EF4-FFF2-40B4-BE49-F238E27FC236}">
                  <a16:creationId xmlns:a16="http://schemas.microsoft.com/office/drawing/2014/main" id="{957C5F57-011C-4EBB-849A-4AB805CA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0826" y="3536801"/>
              <a:ext cx="811504" cy="735958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D651D06B-0E6A-47AF-AAF8-788B72A0314B}"/>
              </a:ext>
            </a:extLst>
          </p:cNvPr>
          <p:cNvGrpSpPr>
            <a:grpSpLocks noChangeAspect="1"/>
          </p:cNvGrpSpPr>
          <p:nvPr/>
        </p:nvGrpSpPr>
        <p:grpSpPr>
          <a:xfrm>
            <a:off x="1851754" y="3687399"/>
            <a:ext cx="1977587" cy="1620415"/>
            <a:chOff x="7321686" y="3433720"/>
            <a:chExt cx="1149784" cy="942121"/>
          </a:xfrm>
        </p:grpSpPr>
        <p:sp>
          <p:nvSpPr>
            <p:cNvPr id="46" name="Esagono 45">
              <a:extLst>
                <a:ext uri="{FF2B5EF4-FFF2-40B4-BE49-F238E27FC236}">
                  <a16:creationId xmlns:a16="http://schemas.microsoft.com/office/drawing/2014/main" id="{A1E00507-C613-4BB3-A961-B1967CD3C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1686" y="3433720"/>
              <a:ext cx="1149784" cy="942121"/>
            </a:xfrm>
            <a:prstGeom prst="hexagon">
              <a:avLst>
                <a:gd name="adj" fmla="val 22619"/>
                <a:gd name="vf" fmla="val 115470"/>
              </a:avLst>
            </a:prstGeom>
            <a:solidFill>
              <a:srgbClr val="381C10">
                <a:alpha val="35000"/>
              </a:srgbClr>
            </a:solidFill>
            <a:ln>
              <a:solidFill>
                <a:srgbClr val="815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7" name="Elemento grafico 46" descr="Busta">
              <a:extLst>
                <a:ext uri="{FF2B5EF4-FFF2-40B4-BE49-F238E27FC236}">
                  <a16:creationId xmlns:a16="http://schemas.microsoft.com/office/drawing/2014/main" id="{5BA4DF21-FFE2-46CA-B492-06BE48FD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0826" y="3536801"/>
              <a:ext cx="811504" cy="735958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9A27A77-2293-4142-9064-8143DE4123F3}"/>
              </a:ext>
            </a:extLst>
          </p:cNvPr>
          <p:cNvGrpSpPr>
            <a:grpSpLocks noChangeAspect="1"/>
          </p:cNvGrpSpPr>
          <p:nvPr/>
        </p:nvGrpSpPr>
        <p:grpSpPr>
          <a:xfrm>
            <a:off x="181157" y="228366"/>
            <a:ext cx="1641916" cy="1394678"/>
            <a:chOff x="7985440" y="2741241"/>
            <a:chExt cx="2294622" cy="1949100"/>
          </a:xfrm>
        </p:grpSpPr>
        <p:sp>
          <p:nvSpPr>
            <p:cNvPr id="26" name="Esagono 25">
              <a:extLst>
                <a:ext uri="{FF2B5EF4-FFF2-40B4-BE49-F238E27FC236}">
                  <a16:creationId xmlns:a16="http://schemas.microsoft.com/office/drawing/2014/main" id="{38999E2B-D3B9-46E6-B664-897698A3D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85440" y="2741241"/>
              <a:ext cx="2294622" cy="1949100"/>
            </a:xfrm>
            <a:prstGeom prst="hexagon">
              <a:avLst/>
            </a:prstGeom>
            <a:solidFill>
              <a:srgbClr val="533D34">
                <a:alpha val="35000"/>
              </a:srgbClr>
            </a:solidFill>
            <a:ln w="381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Montserrat" panose="00000500000000000000" pitchFamily="2" charset="0"/>
              </a:endParaRPr>
            </a:p>
          </p:txBody>
        </p:sp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C626A771-56EC-4616-A8F8-1613A95E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866" y="2741241"/>
              <a:ext cx="1625769" cy="1778185"/>
            </a:xfrm>
            <a:prstGeom prst="rect">
              <a:avLst/>
            </a:prstGeom>
          </p:spPr>
        </p:pic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BC77A42C-3286-4110-9347-54925E08918C}"/>
              </a:ext>
            </a:extLst>
          </p:cNvPr>
          <p:cNvSpPr/>
          <p:nvPr/>
        </p:nvSpPr>
        <p:spPr>
          <a:xfrm>
            <a:off x="2114734" y="674136"/>
            <a:ext cx="9656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MODELLAZIONE -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Propensity of 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email engagement</a:t>
            </a:r>
            <a:endParaRPr lang="it-IT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A8B0A3DF-42FE-48DC-96F1-CD82FB504624}"/>
              </a:ext>
            </a:extLst>
          </p:cNvPr>
          <p:cNvCxnSpPr>
            <a:cxnSpLocks/>
          </p:cNvCxnSpPr>
          <p:nvPr/>
        </p:nvCxnSpPr>
        <p:spPr>
          <a:xfrm flipH="1" flipV="1">
            <a:off x="1602583" y="216936"/>
            <a:ext cx="471034" cy="935354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8A2E3AA-82B2-48C9-888B-7F1454B45609}"/>
              </a:ext>
            </a:extLst>
          </p:cNvPr>
          <p:cNvCxnSpPr>
            <a:cxnSpLocks/>
          </p:cNvCxnSpPr>
          <p:nvPr/>
        </p:nvCxnSpPr>
        <p:spPr>
          <a:xfrm flipV="1">
            <a:off x="1602583" y="727636"/>
            <a:ext cx="445399" cy="906838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agono 48">
            <a:extLst>
              <a:ext uri="{FF2B5EF4-FFF2-40B4-BE49-F238E27FC236}">
                <a16:creationId xmlns:a16="http://schemas.microsoft.com/office/drawing/2014/main" id="{46C18601-6106-41C6-9E8D-05128555D3DE}"/>
              </a:ext>
            </a:extLst>
          </p:cNvPr>
          <p:cNvSpPr>
            <a:spLocks noChangeAspect="1"/>
          </p:cNvSpPr>
          <p:nvPr/>
        </p:nvSpPr>
        <p:spPr>
          <a:xfrm>
            <a:off x="10398572" y="3748968"/>
            <a:ext cx="907331" cy="743457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Esagono 49">
            <a:extLst>
              <a:ext uri="{FF2B5EF4-FFF2-40B4-BE49-F238E27FC236}">
                <a16:creationId xmlns:a16="http://schemas.microsoft.com/office/drawing/2014/main" id="{DA2EFBC3-AC0E-4AC6-B2B0-22ACA4C89B72}"/>
              </a:ext>
            </a:extLst>
          </p:cNvPr>
          <p:cNvSpPr>
            <a:spLocks noChangeAspect="1"/>
          </p:cNvSpPr>
          <p:nvPr/>
        </p:nvSpPr>
        <p:spPr>
          <a:xfrm>
            <a:off x="9417462" y="1341332"/>
            <a:ext cx="907331" cy="743457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1" name="Esagono 50">
            <a:extLst>
              <a:ext uri="{FF2B5EF4-FFF2-40B4-BE49-F238E27FC236}">
                <a16:creationId xmlns:a16="http://schemas.microsoft.com/office/drawing/2014/main" id="{D9EAF2DA-255B-481F-AB06-BD3413FD21BA}"/>
              </a:ext>
            </a:extLst>
          </p:cNvPr>
          <p:cNvSpPr>
            <a:spLocks noChangeAspect="1"/>
          </p:cNvSpPr>
          <p:nvPr/>
        </p:nvSpPr>
        <p:spPr>
          <a:xfrm>
            <a:off x="963854" y="1934258"/>
            <a:ext cx="638549" cy="523220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2" name="Esagono 51">
            <a:extLst>
              <a:ext uri="{FF2B5EF4-FFF2-40B4-BE49-F238E27FC236}">
                <a16:creationId xmlns:a16="http://schemas.microsoft.com/office/drawing/2014/main" id="{E38C4998-47C2-4634-82BA-B10B93C8C9DC}"/>
              </a:ext>
            </a:extLst>
          </p:cNvPr>
          <p:cNvSpPr>
            <a:spLocks noChangeAspect="1"/>
          </p:cNvSpPr>
          <p:nvPr/>
        </p:nvSpPr>
        <p:spPr>
          <a:xfrm>
            <a:off x="2259561" y="3051997"/>
            <a:ext cx="403517" cy="330637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3" name="Esagono 52">
            <a:extLst>
              <a:ext uri="{FF2B5EF4-FFF2-40B4-BE49-F238E27FC236}">
                <a16:creationId xmlns:a16="http://schemas.microsoft.com/office/drawing/2014/main" id="{03334302-6F72-4FBB-B602-A41DF2EFFB0B}"/>
              </a:ext>
            </a:extLst>
          </p:cNvPr>
          <p:cNvSpPr>
            <a:spLocks noChangeAspect="1"/>
          </p:cNvSpPr>
          <p:nvPr/>
        </p:nvSpPr>
        <p:spPr>
          <a:xfrm>
            <a:off x="7459328" y="5536141"/>
            <a:ext cx="1031454" cy="845162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7" name="Triangolo rettangolo 56">
            <a:extLst>
              <a:ext uri="{FF2B5EF4-FFF2-40B4-BE49-F238E27FC236}">
                <a16:creationId xmlns:a16="http://schemas.microsoft.com/office/drawing/2014/main" id="{0965AA1C-49A8-45A3-8E38-EB3A6869894D}"/>
              </a:ext>
            </a:extLst>
          </p:cNvPr>
          <p:cNvSpPr/>
          <p:nvPr/>
        </p:nvSpPr>
        <p:spPr>
          <a:xfrm rot="2502477">
            <a:off x="-2456887" y="4573825"/>
            <a:ext cx="8104407" cy="2238833"/>
          </a:xfrm>
          <a:prstGeom prst="rtTriangle">
            <a:avLst/>
          </a:prstGeom>
          <a:solidFill>
            <a:srgbClr val="30180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Triangolo rettangolo 57">
            <a:extLst>
              <a:ext uri="{FF2B5EF4-FFF2-40B4-BE49-F238E27FC236}">
                <a16:creationId xmlns:a16="http://schemas.microsoft.com/office/drawing/2014/main" id="{63227549-69A3-4DAB-8997-39498F981C47}"/>
              </a:ext>
            </a:extLst>
          </p:cNvPr>
          <p:cNvSpPr/>
          <p:nvPr/>
        </p:nvSpPr>
        <p:spPr>
          <a:xfrm rot="429039">
            <a:off x="-1944613" y="4363486"/>
            <a:ext cx="8104407" cy="2238833"/>
          </a:xfrm>
          <a:prstGeom prst="rtTriangle">
            <a:avLst/>
          </a:prstGeom>
          <a:solidFill>
            <a:srgbClr val="3018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Esagono 47">
            <a:extLst>
              <a:ext uri="{FF2B5EF4-FFF2-40B4-BE49-F238E27FC236}">
                <a16:creationId xmlns:a16="http://schemas.microsoft.com/office/drawing/2014/main" id="{CE3F4A69-2BED-4680-A59B-5A25A046681A}"/>
              </a:ext>
            </a:extLst>
          </p:cNvPr>
          <p:cNvSpPr>
            <a:spLocks noChangeAspect="1"/>
          </p:cNvSpPr>
          <p:nvPr/>
        </p:nvSpPr>
        <p:spPr>
          <a:xfrm>
            <a:off x="3263748" y="5705646"/>
            <a:ext cx="931977" cy="763652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4" name="Esagono 53">
            <a:extLst>
              <a:ext uri="{FF2B5EF4-FFF2-40B4-BE49-F238E27FC236}">
                <a16:creationId xmlns:a16="http://schemas.microsoft.com/office/drawing/2014/main" id="{E7DBD53F-0209-4527-BFAD-B72A1A852BFA}"/>
              </a:ext>
            </a:extLst>
          </p:cNvPr>
          <p:cNvSpPr>
            <a:spLocks noChangeAspect="1"/>
          </p:cNvSpPr>
          <p:nvPr/>
        </p:nvSpPr>
        <p:spPr>
          <a:xfrm>
            <a:off x="2803007" y="5933970"/>
            <a:ext cx="638549" cy="523220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64" name="Esagono 63">
            <a:extLst>
              <a:ext uri="{FF2B5EF4-FFF2-40B4-BE49-F238E27FC236}">
                <a16:creationId xmlns:a16="http://schemas.microsoft.com/office/drawing/2014/main" id="{3F3885F4-479D-495F-ACD9-80F2F54A1B30}"/>
              </a:ext>
            </a:extLst>
          </p:cNvPr>
          <p:cNvSpPr>
            <a:spLocks noChangeAspect="1"/>
          </p:cNvSpPr>
          <p:nvPr/>
        </p:nvSpPr>
        <p:spPr>
          <a:xfrm>
            <a:off x="9225742" y="5344015"/>
            <a:ext cx="1038831" cy="851207"/>
          </a:xfrm>
          <a:prstGeom prst="hexagon">
            <a:avLst/>
          </a:prstGeom>
          <a:solidFill>
            <a:srgbClr val="97733C">
              <a:alpha val="3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pic>
        <p:nvPicPr>
          <p:cNvPr id="40" name="Elemento grafico 39" descr="Busta">
            <a:extLst>
              <a:ext uri="{FF2B5EF4-FFF2-40B4-BE49-F238E27FC236}">
                <a16:creationId xmlns:a16="http://schemas.microsoft.com/office/drawing/2014/main" id="{B9845C42-A575-4D9B-8AE5-0258D674D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8451" y="5019960"/>
            <a:ext cx="1627851" cy="1476309"/>
          </a:xfrm>
          <a:prstGeom prst="rect">
            <a:avLst/>
          </a:prstGeom>
        </p:spPr>
      </p:pic>
      <p:sp>
        <p:nvSpPr>
          <p:cNvPr id="36" name="Esagono 35">
            <a:extLst>
              <a:ext uri="{FF2B5EF4-FFF2-40B4-BE49-F238E27FC236}">
                <a16:creationId xmlns:a16="http://schemas.microsoft.com/office/drawing/2014/main" id="{58BCC690-63B2-458B-8270-9012E3E3C0F8}"/>
              </a:ext>
            </a:extLst>
          </p:cNvPr>
          <p:cNvSpPr>
            <a:spLocks noChangeAspect="1"/>
          </p:cNvSpPr>
          <p:nvPr/>
        </p:nvSpPr>
        <p:spPr>
          <a:xfrm>
            <a:off x="3206727" y="1717681"/>
            <a:ext cx="2653192" cy="2173997"/>
          </a:xfrm>
          <a:prstGeom prst="hexagon">
            <a:avLst/>
          </a:prstGeom>
          <a:solidFill>
            <a:srgbClr val="C00000">
              <a:alpha val="10000"/>
            </a:srgbClr>
          </a:solidFill>
          <a:ln w="15875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BA5D69-B366-4AF9-A739-FEC417E549AD}"/>
              </a:ext>
            </a:extLst>
          </p:cNvPr>
          <p:cNvSpPr txBox="1"/>
          <p:nvPr/>
        </p:nvSpPr>
        <p:spPr>
          <a:xfrm>
            <a:off x="2947847" y="2235738"/>
            <a:ext cx="3245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chemeClr val="bg1"/>
                </a:solidFill>
                <a:latin typeface="Montserrat" panose="00000500000000000000" pitchFamily="2" charset="0"/>
              </a:rPr>
              <a:t>Problema di </a:t>
            </a:r>
            <a:r>
              <a:rPr lang="it-IT" sz="2200" b="1" dirty="0">
                <a:solidFill>
                  <a:schemeClr val="bg1"/>
                </a:solidFill>
                <a:latin typeface="Montserrat" panose="00000500000000000000" pitchFamily="2" charset="0"/>
              </a:rPr>
              <a:t>sbilanciamento</a:t>
            </a:r>
            <a:r>
              <a:rPr lang="it-IT" sz="2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 algn="ctr"/>
            <a:r>
              <a:rPr lang="it-IT" sz="2200" dirty="0">
                <a:solidFill>
                  <a:schemeClr val="bg1"/>
                </a:solidFill>
                <a:latin typeface="Montserrat" panose="00000500000000000000" pitchFamily="2" charset="0"/>
              </a:rPr>
              <a:t>delle classi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B03B72F-CF02-4451-96BE-9A4C9E832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7313">
            <a:off x="4964515" y="3317825"/>
            <a:ext cx="827992" cy="8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8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E530499D-F74E-42FD-833F-3DBE361DDB99}"/>
              </a:ext>
            </a:extLst>
          </p:cNvPr>
          <p:cNvSpPr/>
          <p:nvPr/>
        </p:nvSpPr>
        <p:spPr>
          <a:xfrm>
            <a:off x="-676" y="0"/>
            <a:ext cx="12192000" cy="6858000"/>
          </a:xfrm>
          <a:prstGeom prst="rect">
            <a:avLst/>
          </a:prstGeom>
          <a:solidFill>
            <a:srgbClr val="4C3A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Triangolo rettangolo 58">
            <a:extLst>
              <a:ext uri="{FF2B5EF4-FFF2-40B4-BE49-F238E27FC236}">
                <a16:creationId xmlns:a16="http://schemas.microsoft.com/office/drawing/2014/main" id="{D1CC878D-2EF1-4F7A-8560-B2A7A0034A92}"/>
              </a:ext>
            </a:extLst>
          </p:cNvPr>
          <p:cNvSpPr/>
          <p:nvPr/>
        </p:nvSpPr>
        <p:spPr>
          <a:xfrm rot="3058061">
            <a:off x="8027830" y="1211771"/>
            <a:ext cx="8104407" cy="2238833"/>
          </a:xfrm>
          <a:prstGeom prst="rtTriangle">
            <a:avLst/>
          </a:prstGeom>
          <a:solidFill>
            <a:srgbClr val="30180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riangolo rettangolo 21">
            <a:extLst>
              <a:ext uri="{FF2B5EF4-FFF2-40B4-BE49-F238E27FC236}">
                <a16:creationId xmlns:a16="http://schemas.microsoft.com/office/drawing/2014/main" id="{73067923-B4B9-48E6-AC4C-6252824BF3EA}"/>
              </a:ext>
            </a:extLst>
          </p:cNvPr>
          <p:cNvSpPr/>
          <p:nvPr/>
        </p:nvSpPr>
        <p:spPr>
          <a:xfrm rot="10800000">
            <a:off x="-7976141" y="-11356"/>
            <a:ext cx="20167464" cy="2238833"/>
          </a:xfrm>
          <a:prstGeom prst="rtTriangle">
            <a:avLst/>
          </a:prstGeom>
          <a:solidFill>
            <a:srgbClr val="30180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D1024886-4241-4721-8072-36E5650E75C2}"/>
              </a:ext>
            </a:extLst>
          </p:cNvPr>
          <p:cNvGrpSpPr>
            <a:grpSpLocks noChangeAspect="1"/>
          </p:cNvGrpSpPr>
          <p:nvPr/>
        </p:nvGrpSpPr>
        <p:grpSpPr>
          <a:xfrm>
            <a:off x="553215" y="2736984"/>
            <a:ext cx="1430102" cy="1171810"/>
            <a:chOff x="1583773" y="2308860"/>
            <a:chExt cx="987848" cy="809432"/>
          </a:xfrm>
        </p:grpSpPr>
        <p:sp>
          <p:nvSpPr>
            <p:cNvPr id="14" name="Esagono 13">
              <a:extLst>
                <a:ext uri="{FF2B5EF4-FFF2-40B4-BE49-F238E27FC236}">
                  <a16:creationId xmlns:a16="http://schemas.microsoft.com/office/drawing/2014/main" id="{3A8096DC-722A-4897-B0C8-E51887FE3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3773" y="2308860"/>
              <a:ext cx="987848" cy="80943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35000"/>
              </a:schemeClr>
            </a:solidFill>
            <a:ln w="254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9" name="Elemento grafico 38" descr="Busta">
              <a:extLst>
                <a:ext uri="{FF2B5EF4-FFF2-40B4-BE49-F238E27FC236}">
                  <a16:creationId xmlns:a16="http://schemas.microsoft.com/office/drawing/2014/main" id="{15D8E14A-6321-4999-9B47-6C5FA1A88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4150" y="2414780"/>
              <a:ext cx="658933" cy="597591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730526A1-7FC8-49C1-90FE-30D2D4065EEF}"/>
              </a:ext>
            </a:extLst>
          </p:cNvPr>
          <p:cNvGrpSpPr>
            <a:grpSpLocks noChangeAspect="1"/>
          </p:cNvGrpSpPr>
          <p:nvPr/>
        </p:nvGrpSpPr>
        <p:grpSpPr>
          <a:xfrm>
            <a:off x="9326177" y="2325541"/>
            <a:ext cx="1464791" cy="1200234"/>
            <a:chOff x="8906135" y="2308860"/>
            <a:chExt cx="987848" cy="809432"/>
          </a:xfrm>
        </p:grpSpPr>
        <p:sp>
          <p:nvSpPr>
            <p:cNvPr id="33" name="Esagono 32">
              <a:extLst>
                <a:ext uri="{FF2B5EF4-FFF2-40B4-BE49-F238E27FC236}">
                  <a16:creationId xmlns:a16="http://schemas.microsoft.com/office/drawing/2014/main" id="{C232B2F1-EE5A-4902-B3F4-A67975C525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6135" y="2308860"/>
              <a:ext cx="987848" cy="80943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35000"/>
              </a:schemeClr>
            </a:solidFill>
            <a:ln w="254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2" name="Elemento grafico 41" descr="Busta">
              <a:extLst>
                <a:ext uri="{FF2B5EF4-FFF2-40B4-BE49-F238E27FC236}">
                  <a16:creationId xmlns:a16="http://schemas.microsoft.com/office/drawing/2014/main" id="{9C1F96F5-7570-4243-8330-26DF164A7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70592" y="2411351"/>
              <a:ext cx="658933" cy="597591"/>
            </a:xfrm>
            <a:prstGeom prst="rect">
              <a:avLst/>
            </a:prstGeom>
          </p:spPr>
        </p:pic>
      </p:grpSp>
      <p:sp>
        <p:nvSpPr>
          <p:cNvPr id="34" name="Esagono 33">
            <a:extLst>
              <a:ext uri="{FF2B5EF4-FFF2-40B4-BE49-F238E27FC236}">
                <a16:creationId xmlns:a16="http://schemas.microsoft.com/office/drawing/2014/main" id="{74D04B97-188F-4D60-AD6D-016245B66C0E}"/>
              </a:ext>
            </a:extLst>
          </p:cNvPr>
          <p:cNvSpPr>
            <a:spLocks noChangeAspect="1"/>
          </p:cNvSpPr>
          <p:nvPr/>
        </p:nvSpPr>
        <p:spPr>
          <a:xfrm>
            <a:off x="4608502" y="4851182"/>
            <a:ext cx="2213935" cy="1814075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BF0B32A-3F1C-4035-B600-ED33DDD553F4}"/>
              </a:ext>
            </a:extLst>
          </p:cNvPr>
          <p:cNvGrpSpPr>
            <a:grpSpLocks noChangeAspect="1"/>
          </p:cNvGrpSpPr>
          <p:nvPr/>
        </p:nvGrpSpPr>
        <p:grpSpPr>
          <a:xfrm>
            <a:off x="8298199" y="3814871"/>
            <a:ext cx="1977587" cy="1620415"/>
            <a:chOff x="7321686" y="3433720"/>
            <a:chExt cx="1149784" cy="942121"/>
          </a:xfrm>
        </p:grpSpPr>
        <p:sp>
          <p:nvSpPr>
            <p:cNvPr id="31" name="Esagono 30">
              <a:extLst>
                <a:ext uri="{FF2B5EF4-FFF2-40B4-BE49-F238E27FC236}">
                  <a16:creationId xmlns:a16="http://schemas.microsoft.com/office/drawing/2014/main" id="{2F9D5FD7-A36B-42B7-AAEC-B51B4C32EB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1686" y="3433720"/>
              <a:ext cx="1149784" cy="942121"/>
            </a:xfrm>
            <a:prstGeom prst="hexagon">
              <a:avLst>
                <a:gd name="adj" fmla="val 22619"/>
                <a:gd name="vf" fmla="val 115470"/>
              </a:avLst>
            </a:prstGeom>
            <a:solidFill>
              <a:srgbClr val="381C10">
                <a:alpha val="35000"/>
              </a:srgbClr>
            </a:solidFill>
            <a:ln>
              <a:solidFill>
                <a:srgbClr val="815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4" name="Elemento grafico 43" descr="Busta">
              <a:extLst>
                <a:ext uri="{FF2B5EF4-FFF2-40B4-BE49-F238E27FC236}">
                  <a16:creationId xmlns:a16="http://schemas.microsoft.com/office/drawing/2014/main" id="{957C5F57-011C-4EBB-849A-4AB805CA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0826" y="3536801"/>
              <a:ext cx="811504" cy="735958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D651D06B-0E6A-47AF-AAF8-788B72A0314B}"/>
              </a:ext>
            </a:extLst>
          </p:cNvPr>
          <p:cNvGrpSpPr>
            <a:grpSpLocks noChangeAspect="1"/>
          </p:cNvGrpSpPr>
          <p:nvPr/>
        </p:nvGrpSpPr>
        <p:grpSpPr>
          <a:xfrm>
            <a:off x="1851754" y="3687399"/>
            <a:ext cx="1977587" cy="1620415"/>
            <a:chOff x="7321686" y="3433720"/>
            <a:chExt cx="1149784" cy="942121"/>
          </a:xfrm>
        </p:grpSpPr>
        <p:sp>
          <p:nvSpPr>
            <p:cNvPr id="46" name="Esagono 45">
              <a:extLst>
                <a:ext uri="{FF2B5EF4-FFF2-40B4-BE49-F238E27FC236}">
                  <a16:creationId xmlns:a16="http://schemas.microsoft.com/office/drawing/2014/main" id="{A1E00507-C613-4BB3-A961-B1967CD3C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1686" y="3433720"/>
              <a:ext cx="1149784" cy="942121"/>
            </a:xfrm>
            <a:prstGeom prst="hexagon">
              <a:avLst>
                <a:gd name="adj" fmla="val 22619"/>
                <a:gd name="vf" fmla="val 115470"/>
              </a:avLst>
            </a:prstGeom>
            <a:solidFill>
              <a:srgbClr val="381C10">
                <a:alpha val="35000"/>
              </a:srgbClr>
            </a:solidFill>
            <a:ln>
              <a:solidFill>
                <a:srgbClr val="815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7" name="Elemento grafico 46" descr="Busta">
              <a:extLst>
                <a:ext uri="{FF2B5EF4-FFF2-40B4-BE49-F238E27FC236}">
                  <a16:creationId xmlns:a16="http://schemas.microsoft.com/office/drawing/2014/main" id="{5BA4DF21-FFE2-46CA-B492-06BE48FD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0826" y="3536801"/>
              <a:ext cx="811504" cy="735958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9A27A77-2293-4142-9064-8143DE4123F3}"/>
              </a:ext>
            </a:extLst>
          </p:cNvPr>
          <p:cNvGrpSpPr>
            <a:grpSpLocks noChangeAspect="1"/>
          </p:cNvGrpSpPr>
          <p:nvPr/>
        </p:nvGrpSpPr>
        <p:grpSpPr>
          <a:xfrm>
            <a:off x="181157" y="228366"/>
            <a:ext cx="1641916" cy="1394678"/>
            <a:chOff x="7985440" y="2741241"/>
            <a:chExt cx="2294622" cy="1949100"/>
          </a:xfrm>
        </p:grpSpPr>
        <p:sp>
          <p:nvSpPr>
            <p:cNvPr id="26" name="Esagono 25">
              <a:extLst>
                <a:ext uri="{FF2B5EF4-FFF2-40B4-BE49-F238E27FC236}">
                  <a16:creationId xmlns:a16="http://schemas.microsoft.com/office/drawing/2014/main" id="{38999E2B-D3B9-46E6-B664-897698A3D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85440" y="2741241"/>
              <a:ext cx="2294622" cy="1949100"/>
            </a:xfrm>
            <a:prstGeom prst="hexagon">
              <a:avLst/>
            </a:prstGeom>
            <a:solidFill>
              <a:srgbClr val="533D34">
                <a:alpha val="35000"/>
              </a:srgbClr>
            </a:solidFill>
            <a:ln w="381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Montserrat" panose="00000500000000000000" pitchFamily="2" charset="0"/>
              </a:endParaRPr>
            </a:p>
          </p:txBody>
        </p:sp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C626A771-56EC-4616-A8F8-1613A95E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866" y="2741241"/>
              <a:ext cx="1625769" cy="1778185"/>
            </a:xfrm>
            <a:prstGeom prst="rect">
              <a:avLst/>
            </a:prstGeom>
          </p:spPr>
        </p:pic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BC77A42C-3286-4110-9347-54925E08918C}"/>
              </a:ext>
            </a:extLst>
          </p:cNvPr>
          <p:cNvSpPr/>
          <p:nvPr/>
        </p:nvSpPr>
        <p:spPr>
          <a:xfrm>
            <a:off x="2114734" y="674136"/>
            <a:ext cx="9656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MODELLAZIONE -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Propensity of 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email engagement</a:t>
            </a:r>
            <a:endParaRPr lang="it-IT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A8B0A3DF-42FE-48DC-96F1-CD82FB504624}"/>
              </a:ext>
            </a:extLst>
          </p:cNvPr>
          <p:cNvCxnSpPr>
            <a:cxnSpLocks/>
          </p:cNvCxnSpPr>
          <p:nvPr/>
        </p:nvCxnSpPr>
        <p:spPr>
          <a:xfrm flipH="1" flipV="1">
            <a:off x="1602583" y="216936"/>
            <a:ext cx="471034" cy="935354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8A2E3AA-82B2-48C9-888B-7F1454B45609}"/>
              </a:ext>
            </a:extLst>
          </p:cNvPr>
          <p:cNvCxnSpPr>
            <a:cxnSpLocks/>
          </p:cNvCxnSpPr>
          <p:nvPr/>
        </p:nvCxnSpPr>
        <p:spPr>
          <a:xfrm flipV="1">
            <a:off x="1602583" y="727636"/>
            <a:ext cx="445399" cy="906838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agono 48">
            <a:extLst>
              <a:ext uri="{FF2B5EF4-FFF2-40B4-BE49-F238E27FC236}">
                <a16:creationId xmlns:a16="http://schemas.microsoft.com/office/drawing/2014/main" id="{46C18601-6106-41C6-9E8D-05128555D3DE}"/>
              </a:ext>
            </a:extLst>
          </p:cNvPr>
          <p:cNvSpPr>
            <a:spLocks noChangeAspect="1"/>
          </p:cNvSpPr>
          <p:nvPr/>
        </p:nvSpPr>
        <p:spPr>
          <a:xfrm>
            <a:off x="10398572" y="3748968"/>
            <a:ext cx="907331" cy="743457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Esagono 49">
            <a:extLst>
              <a:ext uri="{FF2B5EF4-FFF2-40B4-BE49-F238E27FC236}">
                <a16:creationId xmlns:a16="http://schemas.microsoft.com/office/drawing/2014/main" id="{DA2EFBC3-AC0E-4AC6-B2B0-22ACA4C89B72}"/>
              </a:ext>
            </a:extLst>
          </p:cNvPr>
          <p:cNvSpPr>
            <a:spLocks noChangeAspect="1"/>
          </p:cNvSpPr>
          <p:nvPr/>
        </p:nvSpPr>
        <p:spPr>
          <a:xfrm>
            <a:off x="9417462" y="1341332"/>
            <a:ext cx="907331" cy="743457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1" name="Esagono 50">
            <a:extLst>
              <a:ext uri="{FF2B5EF4-FFF2-40B4-BE49-F238E27FC236}">
                <a16:creationId xmlns:a16="http://schemas.microsoft.com/office/drawing/2014/main" id="{D9EAF2DA-255B-481F-AB06-BD3413FD21BA}"/>
              </a:ext>
            </a:extLst>
          </p:cNvPr>
          <p:cNvSpPr>
            <a:spLocks noChangeAspect="1"/>
          </p:cNvSpPr>
          <p:nvPr/>
        </p:nvSpPr>
        <p:spPr>
          <a:xfrm>
            <a:off x="963854" y="1934258"/>
            <a:ext cx="638549" cy="523220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2" name="Esagono 51">
            <a:extLst>
              <a:ext uri="{FF2B5EF4-FFF2-40B4-BE49-F238E27FC236}">
                <a16:creationId xmlns:a16="http://schemas.microsoft.com/office/drawing/2014/main" id="{E38C4998-47C2-4634-82BA-B10B93C8C9DC}"/>
              </a:ext>
            </a:extLst>
          </p:cNvPr>
          <p:cNvSpPr>
            <a:spLocks noChangeAspect="1"/>
          </p:cNvSpPr>
          <p:nvPr/>
        </p:nvSpPr>
        <p:spPr>
          <a:xfrm>
            <a:off x="2259561" y="3051997"/>
            <a:ext cx="403517" cy="330637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3" name="Esagono 52">
            <a:extLst>
              <a:ext uri="{FF2B5EF4-FFF2-40B4-BE49-F238E27FC236}">
                <a16:creationId xmlns:a16="http://schemas.microsoft.com/office/drawing/2014/main" id="{03334302-6F72-4FBB-B602-A41DF2EFFB0B}"/>
              </a:ext>
            </a:extLst>
          </p:cNvPr>
          <p:cNvSpPr>
            <a:spLocks noChangeAspect="1"/>
          </p:cNvSpPr>
          <p:nvPr/>
        </p:nvSpPr>
        <p:spPr>
          <a:xfrm>
            <a:off x="7459328" y="5536141"/>
            <a:ext cx="1031454" cy="845162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7" name="Triangolo rettangolo 56">
            <a:extLst>
              <a:ext uri="{FF2B5EF4-FFF2-40B4-BE49-F238E27FC236}">
                <a16:creationId xmlns:a16="http://schemas.microsoft.com/office/drawing/2014/main" id="{0965AA1C-49A8-45A3-8E38-EB3A6869894D}"/>
              </a:ext>
            </a:extLst>
          </p:cNvPr>
          <p:cNvSpPr/>
          <p:nvPr/>
        </p:nvSpPr>
        <p:spPr>
          <a:xfrm rot="2502477">
            <a:off x="-2456887" y="4573825"/>
            <a:ext cx="8104407" cy="2238833"/>
          </a:xfrm>
          <a:prstGeom prst="rtTriangle">
            <a:avLst/>
          </a:prstGeom>
          <a:solidFill>
            <a:srgbClr val="30180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Triangolo rettangolo 57">
            <a:extLst>
              <a:ext uri="{FF2B5EF4-FFF2-40B4-BE49-F238E27FC236}">
                <a16:creationId xmlns:a16="http://schemas.microsoft.com/office/drawing/2014/main" id="{63227549-69A3-4DAB-8997-39498F981C47}"/>
              </a:ext>
            </a:extLst>
          </p:cNvPr>
          <p:cNvSpPr/>
          <p:nvPr/>
        </p:nvSpPr>
        <p:spPr>
          <a:xfrm rot="429039">
            <a:off x="-1944613" y="4363486"/>
            <a:ext cx="8104407" cy="2238833"/>
          </a:xfrm>
          <a:prstGeom prst="rtTriangle">
            <a:avLst/>
          </a:prstGeom>
          <a:solidFill>
            <a:srgbClr val="3018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Esagono 47">
            <a:extLst>
              <a:ext uri="{FF2B5EF4-FFF2-40B4-BE49-F238E27FC236}">
                <a16:creationId xmlns:a16="http://schemas.microsoft.com/office/drawing/2014/main" id="{CE3F4A69-2BED-4680-A59B-5A25A046681A}"/>
              </a:ext>
            </a:extLst>
          </p:cNvPr>
          <p:cNvSpPr>
            <a:spLocks noChangeAspect="1"/>
          </p:cNvSpPr>
          <p:nvPr/>
        </p:nvSpPr>
        <p:spPr>
          <a:xfrm>
            <a:off x="3263748" y="5705646"/>
            <a:ext cx="931977" cy="763652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4" name="Esagono 53">
            <a:extLst>
              <a:ext uri="{FF2B5EF4-FFF2-40B4-BE49-F238E27FC236}">
                <a16:creationId xmlns:a16="http://schemas.microsoft.com/office/drawing/2014/main" id="{E7DBD53F-0209-4527-BFAD-B72A1A852BFA}"/>
              </a:ext>
            </a:extLst>
          </p:cNvPr>
          <p:cNvSpPr>
            <a:spLocks noChangeAspect="1"/>
          </p:cNvSpPr>
          <p:nvPr/>
        </p:nvSpPr>
        <p:spPr>
          <a:xfrm>
            <a:off x="2803007" y="5933970"/>
            <a:ext cx="638549" cy="523220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64" name="Esagono 63">
            <a:extLst>
              <a:ext uri="{FF2B5EF4-FFF2-40B4-BE49-F238E27FC236}">
                <a16:creationId xmlns:a16="http://schemas.microsoft.com/office/drawing/2014/main" id="{3F3885F4-479D-495F-ACD9-80F2F54A1B30}"/>
              </a:ext>
            </a:extLst>
          </p:cNvPr>
          <p:cNvSpPr>
            <a:spLocks noChangeAspect="1"/>
          </p:cNvSpPr>
          <p:nvPr/>
        </p:nvSpPr>
        <p:spPr>
          <a:xfrm>
            <a:off x="9225742" y="5344015"/>
            <a:ext cx="1038831" cy="851207"/>
          </a:xfrm>
          <a:prstGeom prst="hexagon">
            <a:avLst/>
          </a:prstGeom>
          <a:solidFill>
            <a:srgbClr val="97733C">
              <a:alpha val="3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pic>
        <p:nvPicPr>
          <p:cNvPr id="40" name="Elemento grafico 39" descr="Busta">
            <a:extLst>
              <a:ext uri="{FF2B5EF4-FFF2-40B4-BE49-F238E27FC236}">
                <a16:creationId xmlns:a16="http://schemas.microsoft.com/office/drawing/2014/main" id="{B9845C42-A575-4D9B-8AE5-0258D674D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8451" y="5019960"/>
            <a:ext cx="1627851" cy="1476309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643742E6-2FBB-429F-B209-1C0704CFCEED}"/>
              </a:ext>
            </a:extLst>
          </p:cNvPr>
          <p:cNvSpPr/>
          <p:nvPr/>
        </p:nvSpPr>
        <p:spPr>
          <a:xfrm>
            <a:off x="6143312" y="5224200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7338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E530499D-F74E-42FD-833F-3DBE361DDB99}"/>
              </a:ext>
            </a:extLst>
          </p:cNvPr>
          <p:cNvSpPr/>
          <p:nvPr/>
        </p:nvSpPr>
        <p:spPr>
          <a:xfrm>
            <a:off x="-676" y="0"/>
            <a:ext cx="12192000" cy="6858000"/>
          </a:xfrm>
          <a:prstGeom prst="rect">
            <a:avLst/>
          </a:prstGeom>
          <a:solidFill>
            <a:srgbClr val="4C3A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Triangolo rettangolo 58">
            <a:extLst>
              <a:ext uri="{FF2B5EF4-FFF2-40B4-BE49-F238E27FC236}">
                <a16:creationId xmlns:a16="http://schemas.microsoft.com/office/drawing/2014/main" id="{D1CC878D-2EF1-4F7A-8560-B2A7A0034A92}"/>
              </a:ext>
            </a:extLst>
          </p:cNvPr>
          <p:cNvSpPr/>
          <p:nvPr/>
        </p:nvSpPr>
        <p:spPr>
          <a:xfrm rot="3058061">
            <a:off x="8027830" y="1211771"/>
            <a:ext cx="8104407" cy="2238833"/>
          </a:xfrm>
          <a:prstGeom prst="rtTriangle">
            <a:avLst/>
          </a:prstGeom>
          <a:solidFill>
            <a:srgbClr val="30180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riangolo rettangolo 21">
            <a:extLst>
              <a:ext uri="{FF2B5EF4-FFF2-40B4-BE49-F238E27FC236}">
                <a16:creationId xmlns:a16="http://schemas.microsoft.com/office/drawing/2014/main" id="{73067923-B4B9-48E6-AC4C-6252824BF3EA}"/>
              </a:ext>
            </a:extLst>
          </p:cNvPr>
          <p:cNvSpPr/>
          <p:nvPr/>
        </p:nvSpPr>
        <p:spPr>
          <a:xfrm rot="10800000">
            <a:off x="-7976141" y="-11356"/>
            <a:ext cx="20167464" cy="2238833"/>
          </a:xfrm>
          <a:prstGeom prst="rtTriangle">
            <a:avLst/>
          </a:prstGeom>
          <a:solidFill>
            <a:srgbClr val="30180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D1024886-4241-4721-8072-36E5650E75C2}"/>
              </a:ext>
            </a:extLst>
          </p:cNvPr>
          <p:cNvGrpSpPr>
            <a:grpSpLocks noChangeAspect="1"/>
          </p:cNvGrpSpPr>
          <p:nvPr/>
        </p:nvGrpSpPr>
        <p:grpSpPr>
          <a:xfrm>
            <a:off x="553215" y="2736984"/>
            <a:ext cx="1430102" cy="1171810"/>
            <a:chOff x="1583773" y="2308860"/>
            <a:chExt cx="987848" cy="809432"/>
          </a:xfrm>
        </p:grpSpPr>
        <p:sp>
          <p:nvSpPr>
            <p:cNvPr id="14" name="Esagono 13">
              <a:extLst>
                <a:ext uri="{FF2B5EF4-FFF2-40B4-BE49-F238E27FC236}">
                  <a16:creationId xmlns:a16="http://schemas.microsoft.com/office/drawing/2014/main" id="{3A8096DC-722A-4897-B0C8-E51887FE3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3773" y="2308860"/>
              <a:ext cx="987848" cy="80943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35000"/>
              </a:schemeClr>
            </a:solidFill>
            <a:ln w="254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9" name="Elemento grafico 38" descr="Busta">
              <a:extLst>
                <a:ext uri="{FF2B5EF4-FFF2-40B4-BE49-F238E27FC236}">
                  <a16:creationId xmlns:a16="http://schemas.microsoft.com/office/drawing/2014/main" id="{15D8E14A-6321-4999-9B47-6C5FA1A88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4150" y="2414780"/>
              <a:ext cx="658933" cy="597591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730526A1-7FC8-49C1-90FE-30D2D4065EEF}"/>
              </a:ext>
            </a:extLst>
          </p:cNvPr>
          <p:cNvGrpSpPr>
            <a:grpSpLocks noChangeAspect="1"/>
          </p:cNvGrpSpPr>
          <p:nvPr/>
        </p:nvGrpSpPr>
        <p:grpSpPr>
          <a:xfrm>
            <a:off x="9326177" y="2325541"/>
            <a:ext cx="1464791" cy="1200234"/>
            <a:chOff x="8906135" y="2308860"/>
            <a:chExt cx="987848" cy="809432"/>
          </a:xfrm>
        </p:grpSpPr>
        <p:sp>
          <p:nvSpPr>
            <p:cNvPr id="33" name="Esagono 32">
              <a:extLst>
                <a:ext uri="{FF2B5EF4-FFF2-40B4-BE49-F238E27FC236}">
                  <a16:creationId xmlns:a16="http://schemas.microsoft.com/office/drawing/2014/main" id="{C232B2F1-EE5A-4902-B3F4-A67975C525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6135" y="2308860"/>
              <a:ext cx="987848" cy="80943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35000"/>
              </a:schemeClr>
            </a:solidFill>
            <a:ln w="254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2" name="Elemento grafico 41" descr="Busta">
              <a:extLst>
                <a:ext uri="{FF2B5EF4-FFF2-40B4-BE49-F238E27FC236}">
                  <a16:creationId xmlns:a16="http://schemas.microsoft.com/office/drawing/2014/main" id="{9C1F96F5-7570-4243-8330-26DF164A7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70592" y="2411351"/>
              <a:ext cx="658933" cy="597591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A4EA1-1DAA-4DA2-95F8-15A6AEBDEA5D}"/>
              </a:ext>
            </a:extLst>
          </p:cNvPr>
          <p:cNvGrpSpPr>
            <a:grpSpLocks noChangeAspect="1"/>
          </p:cNvGrpSpPr>
          <p:nvPr/>
        </p:nvGrpSpPr>
        <p:grpSpPr>
          <a:xfrm>
            <a:off x="4608502" y="4851182"/>
            <a:ext cx="2213935" cy="1814075"/>
            <a:chOff x="4698942" y="4524284"/>
            <a:chExt cx="1620566" cy="1327875"/>
          </a:xfrm>
        </p:grpSpPr>
        <p:sp>
          <p:nvSpPr>
            <p:cNvPr id="34" name="Esagono 33">
              <a:extLst>
                <a:ext uri="{FF2B5EF4-FFF2-40B4-BE49-F238E27FC236}">
                  <a16:creationId xmlns:a16="http://schemas.microsoft.com/office/drawing/2014/main" id="{74D04B97-188F-4D60-AD6D-016245B66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8942" y="4524284"/>
              <a:ext cx="1620566" cy="1327875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35000"/>
              </a:schemeClr>
            </a:solidFill>
            <a:ln w="254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3" name="Elemento grafico 42" descr="Apri busta">
              <a:extLst>
                <a:ext uri="{FF2B5EF4-FFF2-40B4-BE49-F238E27FC236}">
                  <a16:creationId xmlns:a16="http://schemas.microsoft.com/office/drawing/2014/main" id="{D83ECB96-AC84-4B0B-BBBA-93D52086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89751" y="4580435"/>
              <a:ext cx="1205573" cy="1093341"/>
            </a:xfrm>
            <a:prstGeom prst="rect">
              <a:avLst/>
            </a:prstGeom>
          </p:spPr>
        </p:pic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BF0B32A-3F1C-4035-B600-ED33DDD553F4}"/>
              </a:ext>
            </a:extLst>
          </p:cNvPr>
          <p:cNvGrpSpPr>
            <a:grpSpLocks noChangeAspect="1"/>
          </p:cNvGrpSpPr>
          <p:nvPr/>
        </p:nvGrpSpPr>
        <p:grpSpPr>
          <a:xfrm>
            <a:off x="8298199" y="3814871"/>
            <a:ext cx="1977587" cy="1620415"/>
            <a:chOff x="7321686" y="3433720"/>
            <a:chExt cx="1149784" cy="942121"/>
          </a:xfrm>
        </p:grpSpPr>
        <p:sp>
          <p:nvSpPr>
            <p:cNvPr id="31" name="Esagono 30">
              <a:extLst>
                <a:ext uri="{FF2B5EF4-FFF2-40B4-BE49-F238E27FC236}">
                  <a16:creationId xmlns:a16="http://schemas.microsoft.com/office/drawing/2014/main" id="{2F9D5FD7-A36B-42B7-AAEC-B51B4C32EB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1686" y="3433720"/>
              <a:ext cx="1149784" cy="942121"/>
            </a:xfrm>
            <a:prstGeom prst="hexagon">
              <a:avLst>
                <a:gd name="adj" fmla="val 22619"/>
                <a:gd name="vf" fmla="val 115470"/>
              </a:avLst>
            </a:prstGeom>
            <a:solidFill>
              <a:srgbClr val="381C10">
                <a:alpha val="35000"/>
              </a:srgbClr>
            </a:solidFill>
            <a:ln>
              <a:solidFill>
                <a:srgbClr val="815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4" name="Elemento grafico 43" descr="Busta">
              <a:extLst>
                <a:ext uri="{FF2B5EF4-FFF2-40B4-BE49-F238E27FC236}">
                  <a16:creationId xmlns:a16="http://schemas.microsoft.com/office/drawing/2014/main" id="{957C5F57-011C-4EBB-849A-4AB805CA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0826" y="3536801"/>
              <a:ext cx="811504" cy="735958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D651D06B-0E6A-47AF-AAF8-788B72A0314B}"/>
              </a:ext>
            </a:extLst>
          </p:cNvPr>
          <p:cNvGrpSpPr>
            <a:grpSpLocks noChangeAspect="1"/>
          </p:cNvGrpSpPr>
          <p:nvPr/>
        </p:nvGrpSpPr>
        <p:grpSpPr>
          <a:xfrm>
            <a:off x="1851754" y="3687399"/>
            <a:ext cx="1977587" cy="1620415"/>
            <a:chOff x="7321686" y="3433720"/>
            <a:chExt cx="1149784" cy="942121"/>
          </a:xfrm>
        </p:grpSpPr>
        <p:sp>
          <p:nvSpPr>
            <p:cNvPr id="46" name="Esagono 45">
              <a:extLst>
                <a:ext uri="{FF2B5EF4-FFF2-40B4-BE49-F238E27FC236}">
                  <a16:creationId xmlns:a16="http://schemas.microsoft.com/office/drawing/2014/main" id="{A1E00507-C613-4BB3-A961-B1967CD3C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1686" y="3433720"/>
              <a:ext cx="1149784" cy="942121"/>
            </a:xfrm>
            <a:prstGeom prst="hexagon">
              <a:avLst>
                <a:gd name="adj" fmla="val 22619"/>
                <a:gd name="vf" fmla="val 115470"/>
              </a:avLst>
            </a:prstGeom>
            <a:solidFill>
              <a:srgbClr val="381C10">
                <a:alpha val="35000"/>
              </a:srgbClr>
            </a:solidFill>
            <a:ln>
              <a:solidFill>
                <a:srgbClr val="815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7" name="Elemento grafico 46" descr="Busta">
              <a:extLst>
                <a:ext uri="{FF2B5EF4-FFF2-40B4-BE49-F238E27FC236}">
                  <a16:creationId xmlns:a16="http://schemas.microsoft.com/office/drawing/2014/main" id="{5BA4DF21-FFE2-46CA-B492-06BE48FD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0826" y="3536801"/>
              <a:ext cx="811504" cy="735958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9A27A77-2293-4142-9064-8143DE4123F3}"/>
              </a:ext>
            </a:extLst>
          </p:cNvPr>
          <p:cNvGrpSpPr>
            <a:grpSpLocks noChangeAspect="1"/>
          </p:cNvGrpSpPr>
          <p:nvPr/>
        </p:nvGrpSpPr>
        <p:grpSpPr>
          <a:xfrm>
            <a:off x="181157" y="228366"/>
            <a:ext cx="1641916" cy="1394678"/>
            <a:chOff x="7985440" y="2741241"/>
            <a:chExt cx="2294622" cy="1949100"/>
          </a:xfrm>
        </p:grpSpPr>
        <p:sp>
          <p:nvSpPr>
            <p:cNvPr id="26" name="Esagono 25">
              <a:extLst>
                <a:ext uri="{FF2B5EF4-FFF2-40B4-BE49-F238E27FC236}">
                  <a16:creationId xmlns:a16="http://schemas.microsoft.com/office/drawing/2014/main" id="{38999E2B-D3B9-46E6-B664-897698A3D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85440" y="2741241"/>
              <a:ext cx="2294622" cy="1949100"/>
            </a:xfrm>
            <a:prstGeom prst="hexagon">
              <a:avLst/>
            </a:prstGeom>
            <a:solidFill>
              <a:srgbClr val="533D34">
                <a:alpha val="35000"/>
              </a:srgbClr>
            </a:solidFill>
            <a:ln w="381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Montserrat" panose="00000500000000000000" pitchFamily="2" charset="0"/>
              </a:endParaRPr>
            </a:p>
          </p:txBody>
        </p:sp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C626A771-56EC-4616-A8F8-1613A95E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866" y="2741241"/>
              <a:ext cx="1625769" cy="1778185"/>
            </a:xfrm>
            <a:prstGeom prst="rect">
              <a:avLst/>
            </a:prstGeom>
          </p:spPr>
        </p:pic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BC77A42C-3286-4110-9347-54925E08918C}"/>
              </a:ext>
            </a:extLst>
          </p:cNvPr>
          <p:cNvSpPr/>
          <p:nvPr/>
        </p:nvSpPr>
        <p:spPr>
          <a:xfrm>
            <a:off x="2114734" y="674136"/>
            <a:ext cx="9656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MODELLAZIONE -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Propensity of 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email engagement</a:t>
            </a:r>
            <a:endParaRPr lang="it-IT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A8B0A3DF-42FE-48DC-96F1-CD82FB504624}"/>
              </a:ext>
            </a:extLst>
          </p:cNvPr>
          <p:cNvCxnSpPr>
            <a:cxnSpLocks/>
          </p:cNvCxnSpPr>
          <p:nvPr/>
        </p:nvCxnSpPr>
        <p:spPr>
          <a:xfrm flipH="1" flipV="1">
            <a:off x="1602583" y="216936"/>
            <a:ext cx="471034" cy="935354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8A2E3AA-82B2-48C9-888B-7F1454B45609}"/>
              </a:ext>
            </a:extLst>
          </p:cNvPr>
          <p:cNvCxnSpPr>
            <a:cxnSpLocks/>
          </p:cNvCxnSpPr>
          <p:nvPr/>
        </p:nvCxnSpPr>
        <p:spPr>
          <a:xfrm flipV="1">
            <a:off x="1602583" y="727636"/>
            <a:ext cx="445399" cy="906838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agono 48">
            <a:extLst>
              <a:ext uri="{FF2B5EF4-FFF2-40B4-BE49-F238E27FC236}">
                <a16:creationId xmlns:a16="http://schemas.microsoft.com/office/drawing/2014/main" id="{46C18601-6106-41C6-9E8D-05128555D3DE}"/>
              </a:ext>
            </a:extLst>
          </p:cNvPr>
          <p:cNvSpPr>
            <a:spLocks noChangeAspect="1"/>
          </p:cNvSpPr>
          <p:nvPr/>
        </p:nvSpPr>
        <p:spPr>
          <a:xfrm>
            <a:off x="10398572" y="3748968"/>
            <a:ext cx="907331" cy="743457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Esagono 49">
            <a:extLst>
              <a:ext uri="{FF2B5EF4-FFF2-40B4-BE49-F238E27FC236}">
                <a16:creationId xmlns:a16="http://schemas.microsoft.com/office/drawing/2014/main" id="{DA2EFBC3-AC0E-4AC6-B2B0-22ACA4C89B72}"/>
              </a:ext>
            </a:extLst>
          </p:cNvPr>
          <p:cNvSpPr>
            <a:spLocks noChangeAspect="1"/>
          </p:cNvSpPr>
          <p:nvPr/>
        </p:nvSpPr>
        <p:spPr>
          <a:xfrm>
            <a:off x="9417462" y="1341332"/>
            <a:ext cx="907331" cy="743457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1" name="Esagono 50">
            <a:extLst>
              <a:ext uri="{FF2B5EF4-FFF2-40B4-BE49-F238E27FC236}">
                <a16:creationId xmlns:a16="http://schemas.microsoft.com/office/drawing/2014/main" id="{D9EAF2DA-255B-481F-AB06-BD3413FD21BA}"/>
              </a:ext>
            </a:extLst>
          </p:cNvPr>
          <p:cNvSpPr>
            <a:spLocks noChangeAspect="1"/>
          </p:cNvSpPr>
          <p:nvPr/>
        </p:nvSpPr>
        <p:spPr>
          <a:xfrm>
            <a:off x="963854" y="1934258"/>
            <a:ext cx="638549" cy="523220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2" name="Esagono 51">
            <a:extLst>
              <a:ext uri="{FF2B5EF4-FFF2-40B4-BE49-F238E27FC236}">
                <a16:creationId xmlns:a16="http://schemas.microsoft.com/office/drawing/2014/main" id="{E38C4998-47C2-4634-82BA-B10B93C8C9DC}"/>
              </a:ext>
            </a:extLst>
          </p:cNvPr>
          <p:cNvSpPr>
            <a:spLocks noChangeAspect="1"/>
          </p:cNvSpPr>
          <p:nvPr/>
        </p:nvSpPr>
        <p:spPr>
          <a:xfrm>
            <a:off x="2259561" y="3051997"/>
            <a:ext cx="403517" cy="330637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3" name="Esagono 52">
            <a:extLst>
              <a:ext uri="{FF2B5EF4-FFF2-40B4-BE49-F238E27FC236}">
                <a16:creationId xmlns:a16="http://schemas.microsoft.com/office/drawing/2014/main" id="{03334302-6F72-4FBB-B602-A41DF2EFFB0B}"/>
              </a:ext>
            </a:extLst>
          </p:cNvPr>
          <p:cNvSpPr>
            <a:spLocks noChangeAspect="1"/>
          </p:cNvSpPr>
          <p:nvPr/>
        </p:nvSpPr>
        <p:spPr>
          <a:xfrm>
            <a:off x="7459328" y="5536141"/>
            <a:ext cx="1031454" cy="845162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7" name="Triangolo rettangolo 56">
            <a:extLst>
              <a:ext uri="{FF2B5EF4-FFF2-40B4-BE49-F238E27FC236}">
                <a16:creationId xmlns:a16="http://schemas.microsoft.com/office/drawing/2014/main" id="{0965AA1C-49A8-45A3-8E38-EB3A6869894D}"/>
              </a:ext>
            </a:extLst>
          </p:cNvPr>
          <p:cNvSpPr/>
          <p:nvPr/>
        </p:nvSpPr>
        <p:spPr>
          <a:xfrm rot="2502477">
            <a:off x="-2456887" y="4573825"/>
            <a:ext cx="8104407" cy="2238833"/>
          </a:xfrm>
          <a:prstGeom prst="rtTriangle">
            <a:avLst/>
          </a:prstGeom>
          <a:solidFill>
            <a:srgbClr val="30180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Triangolo rettangolo 57">
            <a:extLst>
              <a:ext uri="{FF2B5EF4-FFF2-40B4-BE49-F238E27FC236}">
                <a16:creationId xmlns:a16="http://schemas.microsoft.com/office/drawing/2014/main" id="{63227549-69A3-4DAB-8997-39498F981C47}"/>
              </a:ext>
            </a:extLst>
          </p:cNvPr>
          <p:cNvSpPr/>
          <p:nvPr/>
        </p:nvSpPr>
        <p:spPr>
          <a:xfrm rot="429039">
            <a:off x="-1944613" y="4363486"/>
            <a:ext cx="8104407" cy="2238833"/>
          </a:xfrm>
          <a:prstGeom prst="rtTriangle">
            <a:avLst/>
          </a:prstGeom>
          <a:solidFill>
            <a:srgbClr val="3018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Esagono 47">
            <a:extLst>
              <a:ext uri="{FF2B5EF4-FFF2-40B4-BE49-F238E27FC236}">
                <a16:creationId xmlns:a16="http://schemas.microsoft.com/office/drawing/2014/main" id="{CE3F4A69-2BED-4680-A59B-5A25A046681A}"/>
              </a:ext>
            </a:extLst>
          </p:cNvPr>
          <p:cNvSpPr>
            <a:spLocks noChangeAspect="1"/>
          </p:cNvSpPr>
          <p:nvPr/>
        </p:nvSpPr>
        <p:spPr>
          <a:xfrm>
            <a:off x="3263748" y="5705646"/>
            <a:ext cx="931977" cy="763652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4" name="Esagono 53">
            <a:extLst>
              <a:ext uri="{FF2B5EF4-FFF2-40B4-BE49-F238E27FC236}">
                <a16:creationId xmlns:a16="http://schemas.microsoft.com/office/drawing/2014/main" id="{E7DBD53F-0209-4527-BFAD-B72A1A852BFA}"/>
              </a:ext>
            </a:extLst>
          </p:cNvPr>
          <p:cNvSpPr>
            <a:spLocks noChangeAspect="1"/>
          </p:cNvSpPr>
          <p:nvPr/>
        </p:nvSpPr>
        <p:spPr>
          <a:xfrm>
            <a:off x="2803007" y="5933970"/>
            <a:ext cx="638549" cy="523220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64" name="Esagono 63">
            <a:extLst>
              <a:ext uri="{FF2B5EF4-FFF2-40B4-BE49-F238E27FC236}">
                <a16:creationId xmlns:a16="http://schemas.microsoft.com/office/drawing/2014/main" id="{3F3885F4-479D-495F-ACD9-80F2F54A1B30}"/>
              </a:ext>
            </a:extLst>
          </p:cNvPr>
          <p:cNvSpPr>
            <a:spLocks noChangeAspect="1"/>
          </p:cNvSpPr>
          <p:nvPr/>
        </p:nvSpPr>
        <p:spPr>
          <a:xfrm>
            <a:off x="9225742" y="5344015"/>
            <a:ext cx="1038831" cy="851207"/>
          </a:xfrm>
          <a:prstGeom prst="hexagon">
            <a:avLst/>
          </a:prstGeom>
          <a:solidFill>
            <a:srgbClr val="97733C">
              <a:alpha val="3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D15DF159-F247-424F-AED2-00E3B52DA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24" y="759720"/>
            <a:ext cx="5294432" cy="4331808"/>
          </a:xfrm>
          <a:prstGeom prst="rect">
            <a:avLst/>
          </a:prstGeom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5ACB9C5A-2194-402C-A5B0-87B541B9E51C}"/>
              </a:ext>
            </a:extLst>
          </p:cNvPr>
          <p:cNvSpPr/>
          <p:nvPr/>
        </p:nvSpPr>
        <p:spPr>
          <a:xfrm>
            <a:off x="2612973" y="2083084"/>
            <a:ext cx="464111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Algoritmi di 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Machine Learning:</a:t>
            </a:r>
          </a:p>
          <a:p>
            <a:endParaRPr lang="it-IT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Bagging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>
                <a:solidFill>
                  <a:srgbClr val="222A35"/>
                </a:solidFill>
                <a:latin typeface="Montserrat" panose="00000500000000000000" pitchFamily="2" charset="0"/>
              </a:rPr>
              <a:t>(</a:t>
            </a:r>
            <a:r>
              <a:rPr lang="it-IT" sz="2000" dirty="0" err="1">
                <a:solidFill>
                  <a:srgbClr val="222A35"/>
                </a:solidFill>
                <a:latin typeface="Montserrat" panose="00000500000000000000" pitchFamily="2" charset="0"/>
              </a:rPr>
              <a:t>ensamble</a:t>
            </a:r>
            <a:r>
              <a:rPr lang="it-IT" sz="2000" b="1" dirty="0">
                <a:solidFill>
                  <a:srgbClr val="222A35"/>
                </a:solidFill>
                <a:latin typeface="Montserrat" panose="00000500000000000000" pitchFamily="2" charset="0"/>
              </a:rPr>
              <a:t>)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GLM</a:t>
            </a: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Naive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Bayes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Random </a:t>
            </a: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Forest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Decision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Tree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(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rpart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985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55">
            <a:extLst>
              <a:ext uri="{FF2B5EF4-FFF2-40B4-BE49-F238E27FC236}">
                <a16:creationId xmlns:a16="http://schemas.microsoft.com/office/drawing/2014/main" id="{E530499D-F74E-42FD-833F-3DBE361DDB99}"/>
              </a:ext>
            </a:extLst>
          </p:cNvPr>
          <p:cNvSpPr/>
          <p:nvPr/>
        </p:nvSpPr>
        <p:spPr>
          <a:xfrm>
            <a:off x="-676" y="0"/>
            <a:ext cx="12192000" cy="6858000"/>
          </a:xfrm>
          <a:prstGeom prst="rect">
            <a:avLst/>
          </a:prstGeom>
          <a:solidFill>
            <a:srgbClr val="4C3A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Triangolo rettangolo 58">
            <a:extLst>
              <a:ext uri="{FF2B5EF4-FFF2-40B4-BE49-F238E27FC236}">
                <a16:creationId xmlns:a16="http://schemas.microsoft.com/office/drawing/2014/main" id="{D1CC878D-2EF1-4F7A-8560-B2A7A0034A92}"/>
              </a:ext>
            </a:extLst>
          </p:cNvPr>
          <p:cNvSpPr/>
          <p:nvPr/>
        </p:nvSpPr>
        <p:spPr>
          <a:xfrm rot="3058061">
            <a:off x="8027830" y="1211771"/>
            <a:ext cx="8104407" cy="2238833"/>
          </a:xfrm>
          <a:prstGeom prst="rtTriangle">
            <a:avLst/>
          </a:prstGeom>
          <a:solidFill>
            <a:srgbClr val="30180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riangolo rettangolo 21">
            <a:extLst>
              <a:ext uri="{FF2B5EF4-FFF2-40B4-BE49-F238E27FC236}">
                <a16:creationId xmlns:a16="http://schemas.microsoft.com/office/drawing/2014/main" id="{73067923-B4B9-48E6-AC4C-6252824BF3EA}"/>
              </a:ext>
            </a:extLst>
          </p:cNvPr>
          <p:cNvSpPr/>
          <p:nvPr/>
        </p:nvSpPr>
        <p:spPr>
          <a:xfrm rot="10800000">
            <a:off x="-7976141" y="-11356"/>
            <a:ext cx="20167464" cy="2238833"/>
          </a:xfrm>
          <a:prstGeom prst="rtTriangle">
            <a:avLst/>
          </a:prstGeom>
          <a:solidFill>
            <a:srgbClr val="30180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D1024886-4241-4721-8072-36E5650E75C2}"/>
              </a:ext>
            </a:extLst>
          </p:cNvPr>
          <p:cNvGrpSpPr>
            <a:grpSpLocks noChangeAspect="1"/>
          </p:cNvGrpSpPr>
          <p:nvPr/>
        </p:nvGrpSpPr>
        <p:grpSpPr>
          <a:xfrm>
            <a:off x="553215" y="2736984"/>
            <a:ext cx="1430102" cy="1171810"/>
            <a:chOff x="1583773" y="2308860"/>
            <a:chExt cx="987848" cy="809432"/>
          </a:xfrm>
        </p:grpSpPr>
        <p:sp>
          <p:nvSpPr>
            <p:cNvPr id="14" name="Esagono 13">
              <a:extLst>
                <a:ext uri="{FF2B5EF4-FFF2-40B4-BE49-F238E27FC236}">
                  <a16:creationId xmlns:a16="http://schemas.microsoft.com/office/drawing/2014/main" id="{3A8096DC-722A-4897-B0C8-E51887FE3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3773" y="2308860"/>
              <a:ext cx="987848" cy="80943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35000"/>
              </a:schemeClr>
            </a:solidFill>
            <a:ln w="254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9" name="Elemento grafico 38" descr="Busta">
              <a:extLst>
                <a:ext uri="{FF2B5EF4-FFF2-40B4-BE49-F238E27FC236}">
                  <a16:creationId xmlns:a16="http://schemas.microsoft.com/office/drawing/2014/main" id="{15D8E14A-6321-4999-9B47-6C5FA1A88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4150" y="2414780"/>
              <a:ext cx="658933" cy="597591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730526A1-7FC8-49C1-90FE-30D2D4065EEF}"/>
              </a:ext>
            </a:extLst>
          </p:cNvPr>
          <p:cNvGrpSpPr>
            <a:grpSpLocks noChangeAspect="1"/>
          </p:cNvGrpSpPr>
          <p:nvPr/>
        </p:nvGrpSpPr>
        <p:grpSpPr>
          <a:xfrm>
            <a:off x="9326177" y="2325541"/>
            <a:ext cx="1464791" cy="1200234"/>
            <a:chOff x="8906135" y="2308860"/>
            <a:chExt cx="987848" cy="809432"/>
          </a:xfrm>
        </p:grpSpPr>
        <p:sp>
          <p:nvSpPr>
            <p:cNvPr id="33" name="Esagono 32">
              <a:extLst>
                <a:ext uri="{FF2B5EF4-FFF2-40B4-BE49-F238E27FC236}">
                  <a16:creationId xmlns:a16="http://schemas.microsoft.com/office/drawing/2014/main" id="{C232B2F1-EE5A-4902-B3F4-A67975C525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6135" y="2308860"/>
              <a:ext cx="987848" cy="80943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35000"/>
              </a:schemeClr>
            </a:solidFill>
            <a:ln w="254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2" name="Elemento grafico 41" descr="Busta">
              <a:extLst>
                <a:ext uri="{FF2B5EF4-FFF2-40B4-BE49-F238E27FC236}">
                  <a16:creationId xmlns:a16="http://schemas.microsoft.com/office/drawing/2014/main" id="{9C1F96F5-7570-4243-8330-26DF164A7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70592" y="2411351"/>
              <a:ext cx="658933" cy="597591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A4EA1-1DAA-4DA2-95F8-15A6AEBDEA5D}"/>
              </a:ext>
            </a:extLst>
          </p:cNvPr>
          <p:cNvGrpSpPr>
            <a:grpSpLocks noChangeAspect="1"/>
          </p:cNvGrpSpPr>
          <p:nvPr/>
        </p:nvGrpSpPr>
        <p:grpSpPr>
          <a:xfrm>
            <a:off x="4608502" y="4851182"/>
            <a:ext cx="2213935" cy="1814075"/>
            <a:chOff x="4698942" y="4524284"/>
            <a:chExt cx="1620566" cy="1327875"/>
          </a:xfrm>
        </p:grpSpPr>
        <p:sp>
          <p:nvSpPr>
            <p:cNvPr id="34" name="Esagono 33">
              <a:extLst>
                <a:ext uri="{FF2B5EF4-FFF2-40B4-BE49-F238E27FC236}">
                  <a16:creationId xmlns:a16="http://schemas.microsoft.com/office/drawing/2014/main" id="{74D04B97-188F-4D60-AD6D-016245B66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8942" y="4524284"/>
              <a:ext cx="1620566" cy="1327875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35000"/>
              </a:schemeClr>
            </a:solidFill>
            <a:ln w="254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dirty="0">
                <a:solidFill>
                  <a:srgbClr val="FFFAE3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3" name="Elemento grafico 42" descr="Apri busta">
              <a:extLst>
                <a:ext uri="{FF2B5EF4-FFF2-40B4-BE49-F238E27FC236}">
                  <a16:creationId xmlns:a16="http://schemas.microsoft.com/office/drawing/2014/main" id="{D83ECB96-AC84-4B0B-BBBA-93D52086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89751" y="4580435"/>
              <a:ext cx="1205573" cy="1093341"/>
            </a:xfrm>
            <a:prstGeom prst="rect">
              <a:avLst/>
            </a:prstGeom>
          </p:spPr>
        </p:pic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BF0B32A-3F1C-4035-B600-ED33DDD553F4}"/>
              </a:ext>
            </a:extLst>
          </p:cNvPr>
          <p:cNvGrpSpPr>
            <a:grpSpLocks noChangeAspect="1"/>
          </p:cNvGrpSpPr>
          <p:nvPr/>
        </p:nvGrpSpPr>
        <p:grpSpPr>
          <a:xfrm>
            <a:off x="8298199" y="3814871"/>
            <a:ext cx="1977587" cy="1620415"/>
            <a:chOff x="7321686" y="3433720"/>
            <a:chExt cx="1149784" cy="942121"/>
          </a:xfrm>
        </p:grpSpPr>
        <p:sp>
          <p:nvSpPr>
            <p:cNvPr id="31" name="Esagono 30">
              <a:extLst>
                <a:ext uri="{FF2B5EF4-FFF2-40B4-BE49-F238E27FC236}">
                  <a16:creationId xmlns:a16="http://schemas.microsoft.com/office/drawing/2014/main" id="{2F9D5FD7-A36B-42B7-AAEC-B51B4C32EB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1686" y="3433720"/>
              <a:ext cx="1149784" cy="942121"/>
            </a:xfrm>
            <a:prstGeom prst="hexagon">
              <a:avLst>
                <a:gd name="adj" fmla="val 22619"/>
                <a:gd name="vf" fmla="val 115470"/>
              </a:avLst>
            </a:prstGeom>
            <a:solidFill>
              <a:srgbClr val="381C10">
                <a:alpha val="35000"/>
              </a:srgbClr>
            </a:solidFill>
            <a:ln>
              <a:solidFill>
                <a:srgbClr val="815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4" name="Elemento grafico 43" descr="Busta">
              <a:extLst>
                <a:ext uri="{FF2B5EF4-FFF2-40B4-BE49-F238E27FC236}">
                  <a16:creationId xmlns:a16="http://schemas.microsoft.com/office/drawing/2014/main" id="{957C5F57-011C-4EBB-849A-4AB805CA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0826" y="3536801"/>
              <a:ext cx="811504" cy="735958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D651D06B-0E6A-47AF-AAF8-788B72A0314B}"/>
              </a:ext>
            </a:extLst>
          </p:cNvPr>
          <p:cNvGrpSpPr>
            <a:grpSpLocks noChangeAspect="1"/>
          </p:cNvGrpSpPr>
          <p:nvPr/>
        </p:nvGrpSpPr>
        <p:grpSpPr>
          <a:xfrm>
            <a:off x="1851754" y="3687399"/>
            <a:ext cx="1977587" cy="1620415"/>
            <a:chOff x="7321686" y="3433720"/>
            <a:chExt cx="1149784" cy="942121"/>
          </a:xfrm>
        </p:grpSpPr>
        <p:sp>
          <p:nvSpPr>
            <p:cNvPr id="46" name="Esagono 45">
              <a:extLst>
                <a:ext uri="{FF2B5EF4-FFF2-40B4-BE49-F238E27FC236}">
                  <a16:creationId xmlns:a16="http://schemas.microsoft.com/office/drawing/2014/main" id="{A1E00507-C613-4BB3-A961-B1967CD3C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1686" y="3433720"/>
              <a:ext cx="1149784" cy="942121"/>
            </a:xfrm>
            <a:prstGeom prst="hexagon">
              <a:avLst>
                <a:gd name="adj" fmla="val 22619"/>
                <a:gd name="vf" fmla="val 115470"/>
              </a:avLst>
            </a:prstGeom>
            <a:solidFill>
              <a:srgbClr val="381C10">
                <a:alpha val="35000"/>
              </a:srgbClr>
            </a:solidFill>
            <a:ln>
              <a:solidFill>
                <a:srgbClr val="815A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7" name="Elemento grafico 46" descr="Busta">
              <a:extLst>
                <a:ext uri="{FF2B5EF4-FFF2-40B4-BE49-F238E27FC236}">
                  <a16:creationId xmlns:a16="http://schemas.microsoft.com/office/drawing/2014/main" id="{5BA4DF21-FFE2-46CA-B492-06BE48FD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0826" y="3536801"/>
              <a:ext cx="811504" cy="735958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C9A27A77-2293-4142-9064-8143DE4123F3}"/>
              </a:ext>
            </a:extLst>
          </p:cNvPr>
          <p:cNvGrpSpPr>
            <a:grpSpLocks noChangeAspect="1"/>
          </p:cNvGrpSpPr>
          <p:nvPr/>
        </p:nvGrpSpPr>
        <p:grpSpPr>
          <a:xfrm>
            <a:off x="181157" y="228366"/>
            <a:ext cx="1641916" cy="1394678"/>
            <a:chOff x="7985440" y="2741241"/>
            <a:chExt cx="2294622" cy="1949100"/>
          </a:xfrm>
        </p:grpSpPr>
        <p:sp>
          <p:nvSpPr>
            <p:cNvPr id="26" name="Esagono 25">
              <a:extLst>
                <a:ext uri="{FF2B5EF4-FFF2-40B4-BE49-F238E27FC236}">
                  <a16:creationId xmlns:a16="http://schemas.microsoft.com/office/drawing/2014/main" id="{38999E2B-D3B9-46E6-B664-897698A3D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85440" y="2741241"/>
              <a:ext cx="2294622" cy="1949100"/>
            </a:xfrm>
            <a:prstGeom prst="hexagon">
              <a:avLst/>
            </a:prstGeom>
            <a:solidFill>
              <a:srgbClr val="533D34">
                <a:alpha val="35000"/>
              </a:srgbClr>
            </a:solidFill>
            <a:ln w="38100">
              <a:solidFill>
                <a:srgbClr val="F1B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Montserrat" panose="00000500000000000000" pitchFamily="2" charset="0"/>
              </a:endParaRPr>
            </a:p>
          </p:txBody>
        </p:sp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C626A771-56EC-4616-A8F8-1613A95E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866" y="2741241"/>
              <a:ext cx="1625769" cy="1778185"/>
            </a:xfrm>
            <a:prstGeom prst="rect">
              <a:avLst/>
            </a:prstGeom>
          </p:spPr>
        </p:pic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BC77A42C-3286-4110-9347-54925E08918C}"/>
              </a:ext>
            </a:extLst>
          </p:cNvPr>
          <p:cNvSpPr/>
          <p:nvPr/>
        </p:nvSpPr>
        <p:spPr>
          <a:xfrm>
            <a:off x="2323280" y="674136"/>
            <a:ext cx="9305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VALUTAZIONE -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Propensity of 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email engagement</a:t>
            </a:r>
            <a:endParaRPr lang="it-IT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A8B0A3DF-42FE-48DC-96F1-CD82FB504624}"/>
              </a:ext>
            </a:extLst>
          </p:cNvPr>
          <p:cNvCxnSpPr>
            <a:cxnSpLocks/>
          </p:cNvCxnSpPr>
          <p:nvPr/>
        </p:nvCxnSpPr>
        <p:spPr>
          <a:xfrm flipH="1" flipV="1">
            <a:off x="1602583" y="216936"/>
            <a:ext cx="471034" cy="935354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8A2E3AA-82B2-48C9-888B-7F1454B45609}"/>
              </a:ext>
            </a:extLst>
          </p:cNvPr>
          <p:cNvCxnSpPr>
            <a:cxnSpLocks/>
          </p:cNvCxnSpPr>
          <p:nvPr/>
        </p:nvCxnSpPr>
        <p:spPr>
          <a:xfrm flipV="1">
            <a:off x="1602583" y="727636"/>
            <a:ext cx="445399" cy="906838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agono 48">
            <a:extLst>
              <a:ext uri="{FF2B5EF4-FFF2-40B4-BE49-F238E27FC236}">
                <a16:creationId xmlns:a16="http://schemas.microsoft.com/office/drawing/2014/main" id="{46C18601-6106-41C6-9E8D-05128555D3DE}"/>
              </a:ext>
            </a:extLst>
          </p:cNvPr>
          <p:cNvSpPr>
            <a:spLocks noChangeAspect="1"/>
          </p:cNvSpPr>
          <p:nvPr/>
        </p:nvSpPr>
        <p:spPr>
          <a:xfrm>
            <a:off x="10398572" y="3748968"/>
            <a:ext cx="907331" cy="743457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Esagono 49">
            <a:extLst>
              <a:ext uri="{FF2B5EF4-FFF2-40B4-BE49-F238E27FC236}">
                <a16:creationId xmlns:a16="http://schemas.microsoft.com/office/drawing/2014/main" id="{DA2EFBC3-AC0E-4AC6-B2B0-22ACA4C89B72}"/>
              </a:ext>
            </a:extLst>
          </p:cNvPr>
          <p:cNvSpPr>
            <a:spLocks noChangeAspect="1"/>
          </p:cNvSpPr>
          <p:nvPr/>
        </p:nvSpPr>
        <p:spPr>
          <a:xfrm>
            <a:off x="9417462" y="1341332"/>
            <a:ext cx="907331" cy="743457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1" name="Esagono 50">
            <a:extLst>
              <a:ext uri="{FF2B5EF4-FFF2-40B4-BE49-F238E27FC236}">
                <a16:creationId xmlns:a16="http://schemas.microsoft.com/office/drawing/2014/main" id="{D9EAF2DA-255B-481F-AB06-BD3413FD21BA}"/>
              </a:ext>
            </a:extLst>
          </p:cNvPr>
          <p:cNvSpPr>
            <a:spLocks noChangeAspect="1"/>
          </p:cNvSpPr>
          <p:nvPr/>
        </p:nvSpPr>
        <p:spPr>
          <a:xfrm>
            <a:off x="963854" y="1934258"/>
            <a:ext cx="638549" cy="523220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2" name="Esagono 51">
            <a:extLst>
              <a:ext uri="{FF2B5EF4-FFF2-40B4-BE49-F238E27FC236}">
                <a16:creationId xmlns:a16="http://schemas.microsoft.com/office/drawing/2014/main" id="{E38C4998-47C2-4634-82BA-B10B93C8C9DC}"/>
              </a:ext>
            </a:extLst>
          </p:cNvPr>
          <p:cNvSpPr>
            <a:spLocks noChangeAspect="1"/>
          </p:cNvSpPr>
          <p:nvPr/>
        </p:nvSpPr>
        <p:spPr>
          <a:xfrm>
            <a:off x="2259561" y="3051997"/>
            <a:ext cx="403517" cy="330637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3" name="Esagono 52">
            <a:extLst>
              <a:ext uri="{FF2B5EF4-FFF2-40B4-BE49-F238E27FC236}">
                <a16:creationId xmlns:a16="http://schemas.microsoft.com/office/drawing/2014/main" id="{03334302-6F72-4FBB-B602-A41DF2EFFB0B}"/>
              </a:ext>
            </a:extLst>
          </p:cNvPr>
          <p:cNvSpPr>
            <a:spLocks noChangeAspect="1"/>
          </p:cNvSpPr>
          <p:nvPr/>
        </p:nvSpPr>
        <p:spPr>
          <a:xfrm>
            <a:off x="7459328" y="5536141"/>
            <a:ext cx="1031454" cy="845162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7" name="Triangolo rettangolo 56">
            <a:extLst>
              <a:ext uri="{FF2B5EF4-FFF2-40B4-BE49-F238E27FC236}">
                <a16:creationId xmlns:a16="http://schemas.microsoft.com/office/drawing/2014/main" id="{0965AA1C-49A8-45A3-8E38-EB3A6869894D}"/>
              </a:ext>
            </a:extLst>
          </p:cNvPr>
          <p:cNvSpPr/>
          <p:nvPr/>
        </p:nvSpPr>
        <p:spPr>
          <a:xfrm rot="2502477">
            <a:off x="-2456887" y="4573825"/>
            <a:ext cx="8104407" cy="2238833"/>
          </a:xfrm>
          <a:prstGeom prst="rtTriangle">
            <a:avLst/>
          </a:prstGeom>
          <a:solidFill>
            <a:srgbClr val="30180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Triangolo rettangolo 57">
            <a:extLst>
              <a:ext uri="{FF2B5EF4-FFF2-40B4-BE49-F238E27FC236}">
                <a16:creationId xmlns:a16="http://schemas.microsoft.com/office/drawing/2014/main" id="{63227549-69A3-4DAB-8997-39498F981C47}"/>
              </a:ext>
            </a:extLst>
          </p:cNvPr>
          <p:cNvSpPr/>
          <p:nvPr/>
        </p:nvSpPr>
        <p:spPr>
          <a:xfrm rot="429039">
            <a:off x="-1944613" y="4363486"/>
            <a:ext cx="8104407" cy="2238833"/>
          </a:xfrm>
          <a:prstGeom prst="rtTriangle">
            <a:avLst/>
          </a:prstGeom>
          <a:solidFill>
            <a:srgbClr val="3018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Esagono 47">
            <a:extLst>
              <a:ext uri="{FF2B5EF4-FFF2-40B4-BE49-F238E27FC236}">
                <a16:creationId xmlns:a16="http://schemas.microsoft.com/office/drawing/2014/main" id="{CE3F4A69-2BED-4680-A59B-5A25A046681A}"/>
              </a:ext>
            </a:extLst>
          </p:cNvPr>
          <p:cNvSpPr>
            <a:spLocks noChangeAspect="1"/>
          </p:cNvSpPr>
          <p:nvPr/>
        </p:nvSpPr>
        <p:spPr>
          <a:xfrm>
            <a:off x="3263748" y="5705646"/>
            <a:ext cx="931977" cy="763652"/>
          </a:xfrm>
          <a:prstGeom prst="hexagon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54" name="Esagono 53">
            <a:extLst>
              <a:ext uri="{FF2B5EF4-FFF2-40B4-BE49-F238E27FC236}">
                <a16:creationId xmlns:a16="http://schemas.microsoft.com/office/drawing/2014/main" id="{E7DBD53F-0209-4527-BFAD-B72A1A852BFA}"/>
              </a:ext>
            </a:extLst>
          </p:cNvPr>
          <p:cNvSpPr>
            <a:spLocks noChangeAspect="1"/>
          </p:cNvSpPr>
          <p:nvPr/>
        </p:nvSpPr>
        <p:spPr>
          <a:xfrm>
            <a:off x="2803007" y="5933970"/>
            <a:ext cx="638549" cy="523220"/>
          </a:xfrm>
          <a:prstGeom prst="hexagon">
            <a:avLst/>
          </a:prstGeom>
          <a:noFill/>
          <a:ln w="12700">
            <a:solidFill>
              <a:srgbClr val="F1B6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64" name="Esagono 63">
            <a:extLst>
              <a:ext uri="{FF2B5EF4-FFF2-40B4-BE49-F238E27FC236}">
                <a16:creationId xmlns:a16="http://schemas.microsoft.com/office/drawing/2014/main" id="{3F3885F4-479D-495F-ACD9-80F2F54A1B30}"/>
              </a:ext>
            </a:extLst>
          </p:cNvPr>
          <p:cNvSpPr>
            <a:spLocks noChangeAspect="1"/>
          </p:cNvSpPr>
          <p:nvPr/>
        </p:nvSpPr>
        <p:spPr>
          <a:xfrm>
            <a:off x="9225742" y="5344015"/>
            <a:ext cx="1038831" cy="851207"/>
          </a:xfrm>
          <a:prstGeom prst="hexagon">
            <a:avLst/>
          </a:prstGeom>
          <a:solidFill>
            <a:srgbClr val="97733C">
              <a:alpha val="3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D15DF159-F247-424F-AED2-00E3B52DA4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3"/>
          <a:stretch/>
        </p:blipFill>
        <p:spPr>
          <a:xfrm>
            <a:off x="2115024" y="1152290"/>
            <a:ext cx="5294432" cy="393923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3E293DC-94AB-466C-AD9F-331ACDA5417A}"/>
              </a:ext>
            </a:extLst>
          </p:cNvPr>
          <p:cNvCxnSpPr/>
          <p:nvPr/>
        </p:nvCxnSpPr>
        <p:spPr>
          <a:xfrm>
            <a:off x="5433839" y="867535"/>
            <a:ext cx="0" cy="404557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ttangolo 73">
            <a:extLst>
              <a:ext uri="{FF2B5EF4-FFF2-40B4-BE49-F238E27FC236}">
                <a16:creationId xmlns:a16="http://schemas.microsoft.com/office/drawing/2014/main" id="{FA7841FD-F311-4A7B-B497-094908B443ED}"/>
              </a:ext>
            </a:extLst>
          </p:cNvPr>
          <p:cNvSpPr/>
          <p:nvPr/>
        </p:nvSpPr>
        <p:spPr>
          <a:xfrm>
            <a:off x="2612973" y="2083084"/>
            <a:ext cx="464111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Algoritmi di 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Machine Learning:</a:t>
            </a:r>
          </a:p>
          <a:p>
            <a:endParaRPr lang="it-IT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Bagging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>
                <a:solidFill>
                  <a:srgbClr val="222A35"/>
                </a:solidFill>
                <a:latin typeface="Montserrat" panose="00000500000000000000" pitchFamily="2" charset="0"/>
              </a:rPr>
              <a:t>(</a:t>
            </a:r>
            <a:r>
              <a:rPr lang="it-IT" sz="2000" dirty="0" err="1">
                <a:solidFill>
                  <a:srgbClr val="222A35"/>
                </a:solidFill>
                <a:latin typeface="Montserrat" panose="00000500000000000000" pitchFamily="2" charset="0"/>
              </a:rPr>
              <a:t>ensamble</a:t>
            </a:r>
            <a:r>
              <a:rPr lang="it-IT" sz="2000" b="1" dirty="0">
                <a:solidFill>
                  <a:srgbClr val="222A35"/>
                </a:solidFill>
                <a:latin typeface="Montserrat" panose="00000500000000000000" pitchFamily="2" charset="0"/>
              </a:rPr>
              <a:t>)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GLM</a:t>
            </a: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Naive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Bayes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Random </a:t>
            </a: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Forest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Decision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Tree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(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rpart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CB2D83B3-6DC3-473C-8035-63DF4D46A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10" y="216936"/>
            <a:ext cx="6656344" cy="5446100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1254993F-7526-4769-BF81-E04FBEEDCB7B}"/>
              </a:ext>
            </a:extLst>
          </p:cNvPr>
          <p:cNvGrpSpPr/>
          <p:nvPr/>
        </p:nvGrpSpPr>
        <p:grpSpPr>
          <a:xfrm>
            <a:off x="5600512" y="1780089"/>
            <a:ext cx="2906226" cy="2888029"/>
            <a:chOff x="5600512" y="1780089"/>
            <a:chExt cx="2906226" cy="2888029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130A8AA6-0591-49A6-97CD-1D809EEE2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819" t="8203" r="4138" b="19721"/>
            <a:stretch/>
          </p:blipFill>
          <p:spPr>
            <a:xfrm>
              <a:off x="5938054" y="2005458"/>
              <a:ext cx="2568684" cy="2344228"/>
            </a:xfrm>
            <a:prstGeom prst="rect">
              <a:avLst/>
            </a:prstGeom>
          </p:spPr>
        </p:pic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FC23E6EE-DC68-425A-8037-8460CE935E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0512" y="1780089"/>
              <a:ext cx="2733875" cy="2888029"/>
              <a:chOff x="6634045" y="1923829"/>
              <a:chExt cx="2510018" cy="2651547"/>
            </a:xfrm>
          </p:grpSpPr>
          <p:grpSp>
            <p:nvGrpSpPr>
              <p:cNvPr id="11" name="Gruppo 10">
                <a:extLst>
                  <a:ext uri="{FF2B5EF4-FFF2-40B4-BE49-F238E27FC236}">
                    <a16:creationId xmlns:a16="http://schemas.microsoft.com/office/drawing/2014/main" id="{7375A311-D3BF-4BA8-B7B0-9B6356ECB60D}"/>
                  </a:ext>
                </a:extLst>
              </p:cNvPr>
              <p:cNvGrpSpPr/>
              <p:nvPr/>
            </p:nvGrpSpPr>
            <p:grpSpPr>
              <a:xfrm>
                <a:off x="6634045" y="1923829"/>
                <a:ext cx="2484445" cy="2651547"/>
                <a:chOff x="6638379" y="1923829"/>
                <a:chExt cx="2484445" cy="2651547"/>
              </a:xfrm>
            </p:grpSpPr>
            <p:sp>
              <p:nvSpPr>
                <p:cNvPr id="4" name="CasellaDiTesto 3">
                  <a:extLst>
                    <a:ext uri="{FF2B5EF4-FFF2-40B4-BE49-F238E27FC236}">
                      <a16:creationId xmlns:a16="http://schemas.microsoft.com/office/drawing/2014/main" id="{DC6207B3-1270-44E9-849C-3165174984CD}"/>
                    </a:ext>
                  </a:extLst>
                </p:cNvPr>
                <p:cNvSpPr txBox="1"/>
                <p:nvPr/>
              </p:nvSpPr>
              <p:spPr>
                <a:xfrm>
                  <a:off x="7255183" y="1923829"/>
                  <a:ext cx="17796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200" dirty="0" err="1">
                      <a:latin typeface="Montserrat" panose="00000500000000000000" pitchFamily="2" charset="0"/>
                    </a:rPr>
                    <a:t>Accuracy</a:t>
                  </a:r>
                  <a:r>
                    <a:rPr lang="it-IT" sz="1200" dirty="0">
                      <a:latin typeface="Montserrat" panose="00000500000000000000" pitchFamily="2" charset="0"/>
                    </a:rPr>
                    <a:t> dei Modelli</a:t>
                  </a:r>
                </a:p>
              </p:txBody>
            </p:sp>
            <p:sp>
              <p:nvSpPr>
                <p:cNvPr id="6" name="Rettangolo 5">
                  <a:extLst>
                    <a:ext uri="{FF2B5EF4-FFF2-40B4-BE49-F238E27FC236}">
                      <a16:creationId xmlns:a16="http://schemas.microsoft.com/office/drawing/2014/main" id="{1263515C-854F-45AA-BF81-55BABC2E777F}"/>
                    </a:ext>
                  </a:extLst>
                </p:cNvPr>
                <p:cNvSpPr/>
                <p:nvPr/>
              </p:nvSpPr>
              <p:spPr>
                <a:xfrm>
                  <a:off x="7997769" y="3855997"/>
                  <a:ext cx="288078" cy="340168"/>
                </a:xfrm>
                <a:prstGeom prst="rect">
                  <a:avLst/>
                </a:prstGeom>
                <a:solidFill>
                  <a:srgbClr val="DCCC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0" name="Rettangolo 59">
                  <a:extLst>
                    <a:ext uri="{FF2B5EF4-FFF2-40B4-BE49-F238E27FC236}">
                      <a16:creationId xmlns:a16="http://schemas.microsoft.com/office/drawing/2014/main" id="{3AE53755-7EAD-48B2-B432-4D032D46F74E}"/>
                    </a:ext>
                  </a:extLst>
                </p:cNvPr>
                <p:cNvSpPr/>
                <p:nvPr/>
              </p:nvSpPr>
              <p:spPr>
                <a:xfrm>
                  <a:off x="8408901" y="2249072"/>
                  <a:ext cx="288078" cy="1947261"/>
                </a:xfrm>
                <a:prstGeom prst="rect">
                  <a:avLst/>
                </a:prstGeom>
                <a:solidFill>
                  <a:srgbClr val="EAB4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1" name="Rettangolo 60">
                  <a:extLst>
                    <a:ext uri="{FF2B5EF4-FFF2-40B4-BE49-F238E27FC236}">
                      <a16:creationId xmlns:a16="http://schemas.microsoft.com/office/drawing/2014/main" id="{E34F0896-90F4-47FC-B593-D107AC946112}"/>
                    </a:ext>
                  </a:extLst>
                </p:cNvPr>
                <p:cNvSpPr/>
                <p:nvPr/>
              </p:nvSpPr>
              <p:spPr>
                <a:xfrm>
                  <a:off x="8830268" y="2231301"/>
                  <a:ext cx="283059" cy="1963401"/>
                </a:xfrm>
                <a:prstGeom prst="rect">
                  <a:avLst/>
                </a:prstGeom>
                <a:solidFill>
                  <a:srgbClr val="A775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1D175148-0F6B-4138-8E52-085CD0EBB0D7}"/>
                    </a:ext>
                  </a:extLst>
                </p:cNvPr>
                <p:cNvSpPr txBox="1"/>
                <p:nvPr/>
              </p:nvSpPr>
              <p:spPr>
                <a:xfrm>
                  <a:off x="7526018" y="4223226"/>
                  <a:ext cx="387363" cy="1978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800" dirty="0">
                      <a:latin typeface="Montserrat" panose="00000500000000000000" pitchFamily="2" charset="0"/>
                    </a:rPr>
                    <a:t>GLM</a:t>
                  </a:r>
                  <a:endParaRPr lang="it-IT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2" name="CasellaDiTesto 61">
                  <a:extLst>
                    <a:ext uri="{FF2B5EF4-FFF2-40B4-BE49-F238E27FC236}">
                      <a16:creationId xmlns:a16="http://schemas.microsoft.com/office/drawing/2014/main" id="{720E735E-94AA-4548-BEDC-A33E30570578}"/>
                    </a:ext>
                  </a:extLst>
                </p:cNvPr>
                <p:cNvSpPr txBox="1"/>
                <p:nvPr/>
              </p:nvSpPr>
              <p:spPr>
                <a:xfrm>
                  <a:off x="8258742" y="4225029"/>
                  <a:ext cx="588006" cy="1978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800" dirty="0">
                      <a:latin typeface="Montserrat" panose="00000500000000000000" pitchFamily="2" charset="0"/>
                    </a:rPr>
                    <a:t>RF</a:t>
                  </a:r>
                </a:p>
              </p:txBody>
            </p:sp>
            <p:sp>
              <p:nvSpPr>
                <p:cNvPr id="63" name="CasellaDiTesto 62">
                  <a:extLst>
                    <a:ext uri="{FF2B5EF4-FFF2-40B4-BE49-F238E27FC236}">
                      <a16:creationId xmlns:a16="http://schemas.microsoft.com/office/drawing/2014/main" id="{E38EFC56-14E9-46FA-8225-2A3335EBBE9A}"/>
                    </a:ext>
                  </a:extLst>
                </p:cNvPr>
                <p:cNvSpPr txBox="1"/>
                <p:nvPr/>
              </p:nvSpPr>
              <p:spPr>
                <a:xfrm>
                  <a:off x="8820822" y="4216298"/>
                  <a:ext cx="302002" cy="1978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800" dirty="0">
                      <a:latin typeface="Montserrat" panose="00000500000000000000" pitchFamily="2" charset="0"/>
                    </a:rPr>
                    <a:t>DT</a:t>
                  </a:r>
                </a:p>
              </p:txBody>
            </p:sp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BB98B8A5-9721-44FD-8011-3CE91F761CE2}"/>
                    </a:ext>
                  </a:extLst>
                </p:cNvPr>
                <p:cNvSpPr txBox="1"/>
                <p:nvPr/>
              </p:nvSpPr>
              <p:spPr>
                <a:xfrm>
                  <a:off x="7836024" y="4359932"/>
                  <a:ext cx="6126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800" b="1" dirty="0">
                      <a:latin typeface="Montserrat" panose="00000500000000000000" pitchFamily="2" charset="0"/>
                    </a:rPr>
                    <a:t>Modello</a:t>
                  </a:r>
                </a:p>
              </p:txBody>
            </p:sp>
            <p:sp>
              <p:nvSpPr>
                <p:cNvPr id="65" name="CasellaDiTesto 64">
                  <a:extLst>
                    <a:ext uri="{FF2B5EF4-FFF2-40B4-BE49-F238E27FC236}">
                      <a16:creationId xmlns:a16="http://schemas.microsoft.com/office/drawing/2014/main" id="{E0599730-C714-4F6A-9053-7198F522E279}"/>
                    </a:ext>
                  </a:extLst>
                </p:cNvPr>
                <p:cNvSpPr txBox="1"/>
                <p:nvPr/>
              </p:nvSpPr>
              <p:spPr>
                <a:xfrm rot="16200000">
                  <a:off x="6403699" y="3061750"/>
                  <a:ext cx="68480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800" b="1" dirty="0" err="1">
                      <a:latin typeface="Montserrat" panose="00000500000000000000" pitchFamily="2" charset="0"/>
                    </a:rPr>
                    <a:t>Accuracy</a:t>
                  </a:r>
                  <a:endParaRPr lang="it-IT" sz="800" b="1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6" name="CasellaDiTesto 65">
                  <a:extLst>
                    <a:ext uri="{FF2B5EF4-FFF2-40B4-BE49-F238E27FC236}">
                      <a16:creationId xmlns:a16="http://schemas.microsoft.com/office/drawing/2014/main" id="{7738CA37-7807-4966-9E41-03150DB52BEA}"/>
                    </a:ext>
                  </a:extLst>
                </p:cNvPr>
                <p:cNvSpPr txBox="1"/>
                <p:nvPr/>
              </p:nvSpPr>
              <p:spPr>
                <a:xfrm rot="16200000">
                  <a:off x="6713597" y="4017196"/>
                  <a:ext cx="35779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500" dirty="0">
                      <a:latin typeface="Montserrat" panose="00000500000000000000" pitchFamily="2" charset="0"/>
                    </a:rPr>
                    <a:t>0.770</a:t>
                  </a:r>
                  <a:endParaRPr lang="it-IT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8" name="CasellaDiTesto 67">
                  <a:extLst>
                    <a:ext uri="{FF2B5EF4-FFF2-40B4-BE49-F238E27FC236}">
                      <a16:creationId xmlns:a16="http://schemas.microsoft.com/office/drawing/2014/main" id="{2B35D5FB-AA24-400E-8776-5F7174EBA746}"/>
                    </a:ext>
                  </a:extLst>
                </p:cNvPr>
                <p:cNvSpPr txBox="1"/>
                <p:nvPr/>
              </p:nvSpPr>
              <p:spPr>
                <a:xfrm rot="16200000">
                  <a:off x="6716688" y="3499352"/>
                  <a:ext cx="35779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500" dirty="0">
                      <a:latin typeface="Montserrat" panose="00000500000000000000" pitchFamily="2" charset="0"/>
                    </a:rPr>
                    <a:t>0.774</a:t>
                  </a:r>
                  <a:endParaRPr lang="it-IT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1" name="CasellaDiTesto 70">
                  <a:extLst>
                    <a:ext uri="{FF2B5EF4-FFF2-40B4-BE49-F238E27FC236}">
                      <a16:creationId xmlns:a16="http://schemas.microsoft.com/office/drawing/2014/main" id="{8CE176A4-1582-46F0-AD9B-DDFF584D9A5E}"/>
                    </a:ext>
                  </a:extLst>
                </p:cNvPr>
                <p:cNvSpPr txBox="1"/>
                <p:nvPr/>
              </p:nvSpPr>
              <p:spPr>
                <a:xfrm rot="16200000">
                  <a:off x="6716689" y="2956541"/>
                  <a:ext cx="357790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500" dirty="0">
                      <a:latin typeface="Montserrat" panose="00000500000000000000" pitchFamily="2" charset="0"/>
                    </a:rPr>
                    <a:t>0.778</a:t>
                  </a:r>
                  <a:endParaRPr lang="it-IT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2" name="CasellaDiTesto 71">
                  <a:extLst>
                    <a:ext uri="{FF2B5EF4-FFF2-40B4-BE49-F238E27FC236}">
                      <a16:creationId xmlns:a16="http://schemas.microsoft.com/office/drawing/2014/main" id="{03735C74-6108-4B7A-85A6-F7199ED9C8C3}"/>
                    </a:ext>
                  </a:extLst>
                </p:cNvPr>
                <p:cNvSpPr txBox="1"/>
                <p:nvPr/>
              </p:nvSpPr>
              <p:spPr>
                <a:xfrm rot="16200000">
                  <a:off x="6723971" y="2433549"/>
                  <a:ext cx="327022" cy="1554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500" dirty="0">
                      <a:latin typeface="Montserrat" panose="00000500000000000000" pitchFamily="2" charset="0"/>
                    </a:rPr>
                    <a:t>0.782</a:t>
                  </a:r>
                  <a:endParaRPr lang="it-IT" dirty="0">
                    <a:latin typeface="Montserrat" panose="00000500000000000000" pitchFamily="2" charset="0"/>
                  </a:endParaRPr>
                </a:p>
              </p:txBody>
            </p:sp>
          </p:grpSp>
          <p:cxnSp>
            <p:nvCxnSpPr>
              <p:cNvPr id="75" name="Connettore diritto 74">
                <a:extLst>
                  <a:ext uri="{FF2B5EF4-FFF2-40B4-BE49-F238E27FC236}">
                    <a16:creationId xmlns:a16="http://schemas.microsoft.com/office/drawing/2014/main" id="{E7F85073-6E9E-4C51-81E3-F6F37A64D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4227" y="2235260"/>
                <a:ext cx="359836" cy="0"/>
              </a:xfrm>
              <a:prstGeom prst="line">
                <a:avLst/>
              </a:prstGeom>
              <a:ln w="34925">
                <a:solidFill>
                  <a:srgbClr val="A775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D05CB689-2C86-4347-8F1A-D9F87E778BBB}"/>
                </a:ext>
              </a:extLst>
            </p:cNvPr>
            <p:cNvCxnSpPr>
              <a:cxnSpLocks/>
            </p:cNvCxnSpPr>
            <p:nvPr/>
          </p:nvCxnSpPr>
          <p:spPr>
            <a:xfrm>
              <a:off x="7488088" y="2119295"/>
              <a:ext cx="391928" cy="0"/>
            </a:xfrm>
            <a:prstGeom prst="line">
              <a:avLst/>
            </a:prstGeom>
            <a:ln w="34925">
              <a:solidFill>
                <a:srgbClr val="F1B6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D15B09A6-8598-406B-B287-894DE77679F2}"/>
                </a:ext>
              </a:extLst>
            </p:cNvPr>
            <p:cNvCxnSpPr>
              <a:cxnSpLocks/>
            </p:cNvCxnSpPr>
            <p:nvPr/>
          </p:nvCxnSpPr>
          <p:spPr>
            <a:xfrm>
              <a:off x="7042067" y="3878220"/>
              <a:ext cx="391928" cy="0"/>
            </a:xfrm>
            <a:prstGeom prst="line">
              <a:avLst/>
            </a:prstGeom>
            <a:ln w="34925">
              <a:solidFill>
                <a:srgbClr val="DCCC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AC30DFD0-57A0-4F56-BD73-D70724A31251}"/>
                </a:ext>
              </a:extLst>
            </p:cNvPr>
            <p:cNvSpPr txBox="1"/>
            <p:nvPr/>
          </p:nvSpPr>
          <p:spPr>
            <a:xfrm>
              <a:off x="6822218" y="4280614"/>
              <a:ext cx="8378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dirty="0" err="1">
                  <a:latin typeface="Montserrat" panose="00000500000000000000" pitchFamily="2" charset="0"/>
                </a:rPr>
                <a:t>Naive</a:t>
              </a:r>
              <a:r>
                <a:rPr lang="it-IT" sz="800" dirty="0">
                  <a:latin typeface="Montserrat" panose="00000500000000000000" pitchFamily="2" charset="0"/>
                </a:rPr>
                <a:t> </a:t>
              </a:r>
              <a:r>
                <a:rPr lang="it-IT" sz="800" dirty="0" err="1">
                  <a:latin typeface="Montserrat" panose="00000500000000000000" pitchFamily="2" charset="0"/>
                </a:rPr>
                <a:t>Bayes</a:t>
              </a:r>
              <a:endParaRPr lang="it-IT" sz="800" dirty="0">
                <a:latin typeface="Montserrat" panose="00000500000000000000" pitchFamily="2" charset="0"/>
              </a:endParaRPr>
            </a:p>
          </p:txBody>
        </p: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7C603EBE-67BA-499E-A0BB-A13ACB3E2C15}"/>
                </a:ext>
              </a:extLst>
            </p:cNvPr>
            <p:cNvGrpSpPr/>
            <p:nvPr/>
          </p:nvGrpSpPr>
          <p:grpSpPr>
            <a:xfrm>
              <a:off x="6581398" y="4171696"/>
              <a:ext cx="391928" cy="83338"/>
              <a:chOff x="6687728" y="4171696"/>
              <a:chExt cx="391928" cy="83338"/>
            </a:xfrm>
          </p:grpSpPr>
          <p:sp>
            <p:nvSpPr>
              <p:cNvPr id="132" name="Rettangolo 131">
                <a:extLst>
                  <a:ext uri="{FF2B5EF4-FFF2-40B4-BE49-F238E27FC236}">
                    <a16:creationId xmlns:a16="http://schemas.microsoft.com/office/drawing/2014/main" id="{A33C54CD-14C7-42EC-83AF-6C9D62646B1C}"/>
                  </a:ext>
                </a:extLst>
              </p:cNvPr>
              <p:cNvSpPr/>
              <p:nvPr/>
            </p:nvSpPr>
            <p:spPr>
              <a:xfrm>
                <a:off x="6727748" y="4180117"/>
                <a:ext cx="313770" cy="74917"/>
              </a:xfrm>
              <a:prstGeom prst="rect">
                <a:avLst/>
              </a:prstGeom>
              <a:solidFill>
                <a:srgbClr val="8D98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33" name="Connettore diritto 132">
                <a:extLst>
                  <a:ext uri="{FF2B5EF4-FFF2-40B4-BE49-F238E27FC236}">
                    <a16:creationId xmlns:a16="http://schemas.microsoft.com/office/drawing/2014/main" id="{BB2E4C3E-22C7-49FD-975C-229A6DDE1B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7728" y="4171696"/>
                <a:ext cx="391928" cy="0"/>
              </a:xfrm>
              <a:prstGeom prst="line">
                <a:avLst/>
              </a:prstGeom>
              <a:ln w="34925">
                <a:solidFill>
                  <a:srgbClr val="8D98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09318A8C-7664-4A34-8151-03FAEA84C90E}"/>
                </a:ext>
              </a:extLst>
            </p:cNvPr>
            <p:cNvGrpSpPr/>
            <p:nvPr/>
          </p:nvGrpSpPr>
          <p:grpSpPr>
            <a:xfrm>
              <a:off x="6125092" y="2407980"/>
              <a:ext cx="391928" cy="1847383"/>
              <a:chOff x="6231422" y="2402664"/>
              <a:chExt cx="391928" cy="1847383"/>
            </a:xfrm>
          </p:grpSpPr>
          <p:sp>
            <p:nvSpPr>
              <p:cNvPr id="90" name="Rettangolo 89">
                <a:extLst>
                  <a:ext uri="{FF2B5EF4-FFF2-40B4-BE49-F238E27FC236}">
                    <a16:creationId xmlns:a16="http://schemas.microsoft.com/office/drawing/2014/main" id="{A7274A46-D1C6-451B-9930-D910612D7F7A}"/>
                  </a:ext>
                </a:extLst>
              </p:cNvPr>
              <p:cNvSpPr/>
              <p:nvPr/>
            </p:nvSpPr>
            <p:spPr>
              <a:xfrm>
                <a:off x="6276354" y="2417708"/>
                <a:ext cx="313770" cy="1832339"/>
              </a:xfrm>
              <a:prstGeom prst="rect">
                <a:avLst/>
              </a:prstGeom>
              <a:solidFill>
                <a:srgbClr val="646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34" name="Connettore diritto 133">
                <a:extLst>
                  <a:ext uri="{FF2B5EF4-FFF2-40B4-BE49-F238E27FC236}">
                    <a16:creationId xmlns:a16="http://schemas.microsoft.com/office/drawing/2014/main" id="{00440B23-4B52-4958-A39B-17C0D19C1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1422" y="2402664"/>
                <a:ext cx="391928" cy="0"/>
              </a:xfrm>
              <a:prstGeom prst="line">
                <a:avLst/>
              </a:prstGeom>
              <a:ln w="34925">
                <a:solidFill>
                  <a:srgbClr val="646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CasellaDiTesto 134">
              <a:extLst>
                <a:ext uri="{FF2B5EF4-FFF2-40B4-BE49-F238E27FC236}">
                  <a16:creationId xmlns:a16="http://schemas.microsoft.com/office/drawing/2014/main" id="{5418880C-CE2B-4670-AA66-306F34A184D2}"/>
                </a:ext>
              </a:extLst>
            </p:cNvPr>
            <p:cNvSpPr txBox="1"/>
            <p:nvPr/>
          </p:nvSpPr>
          <p:spPr>
            <a:xfrm>
              <a:off x="6010913" y="4286524"/>
              <a:ext cx="6303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 err="1">
                  <a:latin typeface="Montserrat" panose="00000500000000000000" pitchFamily="2" charset="0"/>
                </a:rPr>
                <a:t>Bagging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2D599B5B-BEB2-49BD-8688-F8D496238D76}"/>
              </a:ext>
            </a:extLst>
          </p:cNvPr>
          <p:cNvGrpSpPr/>
          <p:nvPr/>
        </p:nvGrpSpPr>
        <p:grpSpPr>
          <a:xfrm>
            <a:off x="8584614" y="1770834"/>
            <a:ext cx="3018323" cy="2903234"/>
            <a:chOff x="12216173" y="875906"/>
            <a:chExt cx="3018323" cy="2903234"/>
          </a:xfrm>
        </p:grpSpPr>
        <p:grpSp>
          <p:nvGrpSpPr>
            <p:cNvPr id="98" name="Gruppo 97">
              <a:extLst>
                <a:ext uri="{FF2B5EF4-FFF2-40B4-BE49-F238E27FC236}">
                  <a16:creationId xmlns:a16="http://schemas.microsoft.com/office/drawing/2014/main" id="{7546C1D1-1613-42EE-8C2A-4018577CC713}"/>
                </a:ext>
              </a:extLst>
            </p:cNvPr>
            <p:cNvGrpSpPr/>
            <p:nvPr/>
          </p:nvGrpSpPr>
          <p:grpSpPr>
            <a:xfrm>
              <a:off x="12216173" y="875906"/>
              <a:ext cx="2527141" cy="2903234"/>
              <a:chOff x="6656963" y="1932634"/>
              <a:chExt cx="2320211" cy="2665507"/>
            </a:xfrm>
          </p:grpSpPr>
          <p:sp>
            <p:nvSpPr>
              <p:cNvPr id="103" name="CasellaDiTesto 102">
                <a:extLst>
                  <a:ext uri="{FF2B5EF4-FFF2-40B4-BE49-F238E27FC236}">
                    <a16:creationId xmlns:a16="http://schemas.microsoft.com/office/drawing/2014/main" id="{900334E6-0D90-4BB7-9DF6-549E8C28A37E}"/>
                  </a:ext>
                </a:extLst>
              </p:cNvPr>
              <p:cNvSpPr txBox="1"/>
              <p:nvPr/>
            </p:nvSpPr>
            <p:spPr>
              <a:xfrm>
                <a:off x="7206372" y="1932634"/>
                <a:ext cx="1770802" cy="25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>
                    <a:latin typeface="Montserrat" panose="00000500000000000000" pitchFamily="2" charset="0"/>
                  </a:rPr>
                  <a:t>F</a:t>
                </a:r>
                <a:r>
                  <a:rPr lang="it-IT" sz="1200" baseline="-25000" dirty="0">
                    <a:latin typeface="Montserrat" panose="00000500000000000000" pitchFamily="2" charset="0"/>
                  </a:rPr>
                  <a:t>1</a:t>
                </a:r>
                <a:r>
                  <a:rPr lang="it-IT" sz="1200" dirty="0">
                    <a:latin typeface="Montserrat" panose="00000500000000000000" pitchFamily="2" charset="0"/>
                  </a:rPr>
                  <a:t>-Measure dei Modelli</a:t>
                </a:r>
              </a:p>
            </p:txBody>
          </p:sp>
          <p:sp>
            <p:nvSpPr>
              <p:cNvPr id="110" name="CasellaDiTesto 109">
                <a:extLst>
                  <a:ext uri="{FF2B5EF4-FFF2-40B4-BE49-F238E27FC236}">
                    <a16:creationId xmlns:a16="http://schemas.microsoft.com/office/drawing/2014/main" id="{E21179CD-8F98-452C-A82F-F56700FB7074}"/>
                  </a:ext>
                </a:extLst>
              </p:cNvPr>
              <p:cNvSpPr txBox="1"/>
              <p:nvPr/>
            </p:nvSpPr>
            <p:spPr>
              <a:xfrm>
                <a:off x="7838668" y="4382697"/>
                <a:ext cx="6126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b="1" dirty="0">
                    <a:latin typeface="Montserrat" panose="00000500000000000000" pitchFamily="2" charset="0"/>
                  </a:rPr>
                  <a:t>Modello</a:t>
                </a:r>
              </a:p>
            </p:txBody>
          </p:sp>
          <p:sp>
            <p:nvSpPr>
              <p:cNvPr id="111" name="CasellaDiTesto 110">
                <a:extLst>
                  <a:ext uri="{FF2B5EF4-FFF2-40B4-BE49-F238E27FC236}">
                    <a16:creationId xmlns:a16="http://schemas.microsoft.com/office/drawing/2014/main" id="{730B61B6-47C8-497A-A376-6FD5234379EA}"/>
                  </a:ext>
                </a:extLst>
              </p:cNvPr>
              <p:cNvSpPr txBox="1"/>
              <p:nvPr/>
            </p:nvSpPr>
            <p:spPr>
              <a:xfrm rot="16200000">
                <a:off x="6399555" y="3070570"/>
                <a:ext cx="712619" cy="197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800" b="1" dirty="0">
                    <a:latin typeface="Montserrat" panose="00000500000000000000" pitchFamily="2" charset="0"/>
                  </a:rPr>
                  <a:t>F</a:t>
                </a:r>
                <a:r>
                  <a:rPr lang="it-IT" sz="800" b="1" baseline="-25000" dirty="0">
                    <a:latin typeface="Montserrat" panose="00000500000000000000" pitchFamily="2" charset="0"/>
                  </a:rPr>
                  <a:t>1</a:t>
                </a:r>
                <a:r>
                  <a:rPr lang="it-IT" sz="800" b="1" dirty="0">
                    <a:latin typeface="Montserrat" panose="00000500000000000000" pitchFamily="2" charset="0"/>
                  </a:rPr>
                  <a:t>-Measure</a:t>
                </a:r>
              </a:p>
            </p:txBody>
          </p:sp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98EC531D-A40E-430E-BB9D-C9857780E3EC}"/>
                  </a:ext>
                </a:extLst>
              </p:cNvPr>
              <p:cNvSpPr txBox="1"/>
              <p:nvPr/>
            </p:nvSpPr>
            <p:spPr>
              <a:xfrm rot="16200000">
                <a:off x="6728269" y="3306784"/>
                <a:ext cx="327022" cy="155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500" dirty="0">
                    <a:latin typeface="Montserrat" panose="00000500000000000000" pitchFamily="2" charset="0"/>
                  </a:rPr>
                  <a:t>0.750</a:t>
                </a:r>
                <a:endParaRPr lang="it-IT" sz="1200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B8FB36F6-2BF6-4279-A9DD-D082B4EFFE69}"/>
                  </a:ext>
                </a:extLst>
              </p:cNvPr>
              <p:cNvSpPr txBox="1"/>
              <p:nvPr/>
            </p:nvSpPr>
            <p:spPr>
              <a:xfrm rot="16200000">
                <a:off x="6730811" y="2730908"/>
                <a:ext cx="328493" cy="155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500" dirty="0">
                    <a:latin typeface="Montserrat" panose="00000500000000000000" pitchFamily="2" charset="0"/>
                  </a:rPr>
                  <a:t>0.760</a:t>
                </a:r>
                <a:endParaRPr lang="it-IT" sz="1200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125711AB-A013-48CB-92B0-BC740B4A0CA5}"/>
                  </a:ext>
                </a:extLst>
              </p:cNvPr>
              <p:cNvSpPr txBox="1"/>
              <p:nvPr/>
            </p:nvSpPr>
            <p:spPr>
              <a:xfrm rot="16200000">
                <a:off x="6731735" y="2168898"/>
                <a:ext cx="328493" cy="155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500" dirty="0">
                    <a:latin typeface="Montserrat" panose="00000500000000000000" pitchFamily="2" charset="0"/>
                  </a:rPr>
                  <a:t>0.770</a:t>
                </a:r>
                <a:endParaRPr lang="it-IT" dirty="0">
                  <a:latin typeface="Montserrat" panose="00000500000000000000" pitchFamily="2" charset="0"/>
                </a:endParaRPr>
              </a:p>
            </p:txBody>
          </p:sp>
        </p:grpSp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D1837622-8037-42DF-8141-0FBA15906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840" t="8413" r="-1" b="19350"/>
            <a:stretch/>
          </p:blipFill>
          <p:spPr>
            <a:xfrm>
              <a:off x="12539651" y="1102189"/>
              <a:ext cx="2694845" cy="2344229"/>
            </a:xfrm>
            <a:prstGeom prst="rect">
              <a:avLst/>
            </a:prstGeom>
          </p:spPr>
        </p:pic>
        <p:sp>
          <p:nvSpPr>
            <p:cNvPr id="136" name="CasellaDiTesto 135">
              <a:extLst>
                <a:ext uri="{FF2B5EF4-FFF2-40B4-BE49-F238E27FC236}">
                  <a16:creationId xmlns:a16="http://schemas.microsoft.com/office/drawing/2014/main" id="{07C5CA3A-10AA-4E13-A48C-97A7BFBF14AB}"/>
                </a:ext>
              </a:extLst>
            </p:cNvPr>
            <p:cNvSpPr txBox="1"/>
            <p:nvPr/>
          </p:nvSpPr>
          <p:spPr>
            <a:xfrm>
              <a:off x="13427023" y="3379736"/>
              <a:ext cx="825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dirty="0" err="1">
                  <a:latin typeface="Montserrat" panose="00000500000000000000" pitchFamily="2" charset="0"/>
                </a:rPr>
                <a:t>Naive</a:t>
              </a:r>
              <a:r>
                <a:rPr lang="it-IT" sz="800" dirty="0">
                  <a:latin typeface="Montserrat" panose="00000500000000000000" pitchFamily="2" charset="0"/>
                </a:rPr>
                <a:t> </a:t>
              </a:r>
              <a:r>
                <a:rPr lang="it-IT" sz="800" dirty="0" err="1">
                  <a:latin typeface="Montserrat" panose="00000500000000000000" pitchFamily="2" charset="0"/>
                </a:rPr>
                <a:t>Bayes</a:t>
              </a:r>
              <a:endParaRPr lang="it-IT" sz="800" dirty="0">
                <a:latin typeface="Montserrat" panose="00000500000000000000" pitchFamily="2" charset="0"/>
              </a:endParaRPr>
            </a:p>
          </p:txBody>
        </p:sp>
        <p:sp>
          <p:nvSpPr>
            <p:cNvPr id="137" name="CasellaDiTesto 136">
              <a:extLst>
                <a:ext uri="{FF2B5EF4-FFF2-40B4-BE49-F238E27FC236}">
                  <a16:creationId xmlns:a16="http://schemas.microsoft.com/office/drawing/2014/main" id="{8B434925-8BD5-4349-A282-8AE20C17C68A}"/>
                </a:ext>
              </a:extLst>
            </p:cNvPr>
            <p:cNvSpPr txBox="1"/>
            <p:nvPr/>
          </p:nvSpPr>
          <p:spPr>
            <a:xfrm>
              <a:off x="12616234" y="3382053"/>
              <a:ext cx="6303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 err="1">
                  <a:latin typeface="Montserrat" panose="00000500000000000000" pitchFamily="2" charset="0"/>
                </a:rPr>
                <a:t>Bagging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138" name="CasellaDiTesto 137">
              <a:extLst>
                <a:ext uri="{FF2B5EF4-FFF2-40B4-BE49-F238E27FC236}">
                  <a16:creationId xmlns:a16="http://schemas.microsoft.com/office/drawing/2014/main" id="{1477FBE9-C409-467A-B84C-97F1F5727BC0}"/>
                </a:ext>
              </a:extLst>
            </p:cNvPr>
            <p:cNvSpPr txBox="1"/>
            <p:nvPr/>
          </p:nvSpPr>
          <p:spPr>
            <a:xfrm>
              <a:off x="13167229" y="3384744"/>
              <a:ext cx="4219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>
                  <a:latin typeface="Montserrat" panose="00000500000000000000" pitchFamily="2" charset="0"/>
                </a:rPr>
                <a:t>GLM</a:t>
              </a:r>
              <a:endParaRPr lang="it-IT" dirty="0">
                <a:latin typeface="Montserrat" panose="00000500000000000000" pitchFamily="2" charset="0"/>
              </a:endParaRPr>
            </a:p>
          </p:txBody>
        </p:sp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FE08DFA4-D9B1-40D3-A5FC-51022CABB285}"/>
                </a:ext>
              </a:extLst>
            </p:cNvPr>
            <p:cNvSpPr txBox="1"/>
            <p:nvPr/>
          </p:nvSpPr>
          <p:spPr>
            <a:xfrm>
              <a:off x="13968429" y="3376798"/>
              <a:ext cx="6404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dirty="0">
                  <a:latin typeface="Montserrat" panose="00000500000000000000" pitchFamily="2" charset="0"/>
                </a:rPr>
                <a:t>RF</a:t>
              </a:r>
            </a:p>
          </p:txBody>
        </p:sp>
        <p:sp>
          <p:nvSpPr>
            <p:cNvPr id="140" name="CasellaDiTesto 139">
              <a:extLst>
                <a:ext uri="{FF2B5EF4-FFF2-40B4-BE49-F238E27FC236}">
                  <a16:creationId xmlns:a16="http://schemas.microsoft.com/office/drawing/2014/main" id="{6322A68F-3ABA-4AD2-BE19-A3074A82C7AB}"/>
                </a:ext>
              </a:extLst>
            </p:cNvPr>
            <p:cNvSpPr txBox="1"/>
            <p:nvPr/>
          </p:nvSpPr>
          <p:spPr>
            <a:xfrm>
              <a:off x="14525666" y="3375905"/>
              <a:ext cx="3289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dirty="0">
                  <a:latin typeface="Montserrat" panose="00000500000000000000" pitchFamily="2" charset="0"/>
                </a:rPr>
                <a:t>DT</a:t>
              </a:r>
            </a:p>
          </p:txBody>
        </p:sp>
        <p:sp>
          <p:nvSpPr>
            <p:cNvPr id="141" name="CasellaDiTesto 140">
              <a:extLst>
                <a:ext uri="{FF2B5EF4-FFF2-40B4-BE49-F238E27FC236}">
                  <a16:creationId xmlns:a16="http://schemas.microsoft.com/office/drawing/2014/main" id="{2457DCBC-1493-4D41-AE8F-8D71DFF39E29}"/>
                </a:ext>
              </a:extLst>
            </p:cNvPr>
            <p:cNvSpPr txBox="1"/>
            <p:nvPr/>
          </p:nvSpPr>
          <p:spPr>
            <a:xfrm rot="16200000">
              <a:off x="12291435" y="2986345"/>
              <a:ext cx="36099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500" dirty="0">
                  <a:latin typeface="Montserrat" panose="00000500000000000000" pitchFamily="2" charset="0"/>
                </a:rPr>
                <a:t>0.740</a:t>
              </a:r>
              <a:endParaRPr lang="it-IT" sz="1200" dirty="0">
                <a:latin typeface="Montserrat" panose="00000500000000000000" pitchFamily="2" charset="0"/>
              </a:endParaRPr>
            </a:p>
          </p:txBody>
        </p:sp>
        <p:grpSp>
          <p:nvGrpSpPr>
            <p:cNvPr id="142" name="Gruppo 141">
              <a:extLst>
                <a:ext uri="{FF2B5EF4-FFF2-40B4-BE49-F238E27FC236}">
                  <a16:creationId xmlns:a16="http://schemas.microsoft.com/office/drawing/2014/main" id="{F3FF2D2D-D672-4128-88D8-4AE42AAF967B}"/>
                </a:ext>
              </a:extLst>
            </p:cNvPr>
            <p:cNvGrpSpPr/>
            <p:nvPr/>
          </p:nvGrpSpPr>
          <p:grpSpPr>
            <a:xfrm>
              <a:off x="12731596" y="1460160"/>
              <a:ext cx="391928" cy="1887320"/>
              <a:chOff x="6231422" y="2427192"/>
              <a:chExt cx="391928" cy="1849456"/>
            </a:xfrm>
          </p:grpSpPr>
          <p:sp>
            <p:nvSpPr>
              <p:cNvPr id="143" name="Rettangolo 142">
                <a:extLst>
                  <a:ext uri="{FF2B5EF4-FFF2-40B4-BE49-F238E27FC236}">
                    <a16:creationId xmlns:a16="http://schemas.microsoft.com/office/drawing/2014/main" id="{F7F1C088-CCC8-434B-99D4-09998CE76594}"/>
                  </a:ext>
                </a:extLst>
              </p:cNvPr>
              <p:cNvSpPr/>
              <p:nvPr/>
            </p:nvSpPr>
            <p:spPr>
              <a:xfrm>
                <a:off x="6276354" y="2444309"/>
                <a:ext cx="313770" cy="1832339"/>
              </a:xfrm>
              <a:prstGeom prst="rect">
                <a:avLst/>
              </a:prstGeom>
              <a:solidFill>
                <a:srgbClr val="646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144" name="Connettore diritto 143">
                <a:extLst>
                  <a:ext uri="{FF2B5EF4-FFF2-40B4-BE49-F238E27FC236}">
                    <a16:creationId xmlns:a16="http://schemas.microsoft.com/office/drawing/2014/main" id="{E861F084-08BB-40E9-A2DC-EF124418F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1422" y="2427192"/>
                <a:ext cx="391928" cy="0"/>
              </a:xfrm>
              <a:prstGeom prst="line">
                <a:avLst/>
              </a:prstGeom>
              <a:ln w="34925">
                <a:solidFill>
                  <a:srgbClr val="646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uppo 144">
              <a:extLst>
                <a:ext uri="{FF2B5EF4-FFF2-40B4-BE49-F238E27FC236}">
                  <a16:creationId xmlns:a16="http://schemas.microsoft.com/office/drawing/2014/main" id="{788F3DE3-A728-4D6C-88B9-05C2342966A1}"/>
                </a:ext>
              </a:extLst>
            </p:cNvPr>
            <p:cNvGrpSpPr/>
            <p:nvPr/>
          </p:nvGrpSpPr>
          <p:grpSpPr>
            <a:xfrm>
              <a:off x="13183900" y="3253916"/>
              <a:ext cx="391928" cy="84220"/>
              <a:chOff x="6687728" y="4186799"/>
              <a:chExt cx="391928" cy="84220"/>
            </a:xfrm>
          </p:grpSpPr>
          <p:sp>
            <p:nvSpPr>
              <p:cNvPr id="146" name="Rettangolo 145">
                <a:extLst>
                  <a:ext uri="{FF2B5EF4-FFF2-40B4-BE49-F238E27FC236}">
                    <a16:creationId xmlns:a16="http://schemas.microsoft.com/office/drawing/2014/main" id="{31C7BABC-BF3C-4EB5-A00C-8657AC250A71}"/>
                  </a:ext>
                </a:extLst>
              </p:cNvPr>
              <p:cNvSpPr/>
              <p:nvPr/>
            </p:nvSpPr>
            <p:spPr>
              <a:xfrm>
                <a:off x="6727748" y="4196102"/>
                <a:ext cx="313770" cy="74917"/>
              </a:xfrm>
              <a:prstGeom prst="rect">
                <a:avLst/>
              </a:prstGeom>
              <a:solidFill>
                <a:srgbClr val="8D98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47" name="Connettore diritto 146">
                <a:extLst>
                  <a:ext uri="{FF2B5EF4-FFF2-40B4-BE49-F238E27FC236}">
                    <a16:creationId xmlns:a16="http://schemas.microsoft.com/office/drawing/2014/main" id="{2BC1BA00-BE31-4E97-8187-F8CD80C250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7728" y="4186799"/>
                <a:ext cx="391928" cy="0"/>
              </a:xfrm>
              <a:prstGeom prst="line">
                <a:avLst/>
              </a:prstGeom>
              <a:ln w="34925">
                <a:solidFill>
                  <a:srgbClr val="8D98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Rettangolo 147">
              <a:extLst>
                <a:ext uri="{FF2B5EF4-FFF2-40B4-BE49-F238E27FC236}">
                  <a16:creationId xmlns:a16="http://schemas.microsoft.com/office/drawing/2014/main" id="{9E242361-6D43-464D-A8D3-242BB0848DB8}"/>
                </a:ext>
              </a:extLst>
            </p:cNvPr>
            <p:cNvSpPr/>
            <p:nvPr/>
          </p:nvSpPr>
          <p:spPr>
            <a:xfrm>
              <a:off x="13684084" y="3010487"/>
              <a:ext cx="313770" cy="329102"/>
            </a:xfrm>
            <a:prstGeom prst="rect">
              <a:avLst/>
            </a:prstGeom>
            <a:solidFill>
              <a:srgbClr val="DCC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149" name="Connettore diritto 148">
              <a:extLst>
                <a:ext uri="{FF2B5EF4-FFF2-40B4-BE49-F238E27FC236}">
                  <a16:creationId xmlns:a16="http://schemas.microsoft.com/office/drawing/2014/main" id="{19EB9C8C-20B2-4150-9FD1-F47F62F0CA6D}"/>
                </a:ext>
              </a:extLst>
            </p:cNvPr>
            <p:cNvCxnSpPr>
              <a:cxnSpLocks/>
            </p:cNvCxnSpPr>
            <p:nvPr/>
          </p:nvCxnSpPr>
          <p:spPr>
            <a:xfrm>
              <a:off x="13643855" y="3010290"/>
              <a:ext cx="391928" cy="0"/>
            </a:xfrm>
            <a:prstGeom prst="line">
              <a:avLst/>
            </a:prstGeom>
            <a:ln w="34925">
              <a:solidFill>
                <a:srgbClr val="DCCC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3852D614-1048-449F-9F54-AFF608E76ED3}"/>
                </a:ext>
              </a:extLst>
            </p:cNvPr>
            <p:cNvSpPr/>
            <p:nvPr/>
          </p:nvSpPr>
          <p:spPr>
            <a:xfrm>
              <a:off x="14131103" y="1216481"/>
              <a:ext cx="313770" cy="2120930"/>
            </a:xfrm>
            <a:prstGeom prst="rect">
              <a:avLst/>
            </a:prstGeom>
            <a:solidFill>
              <a:srgbClr val="EAB4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C55D69C3-752F-430B-B66E-21DE3F0E25C5}"/>
                </a:ext>
              </a:extLst>
            </p:cNvPr>
            <p:cNvCxnSpPr>
              <a:cxnSpLocks/>
            </p:cNvCxnSpPr>
            <p:nvPr/>
          </p:nvCxnSpPr>
          <p:spPr>
            <a:xfrm>
              <a:off x="14087852" y="1205395"/>
              <a:ext cx="391928" cy="0"/>
            </a:xfrm>
            <a:prstGeom prst="line">
              <a:avLst/>
            </a:prstGeom>
            <a:ln w="34925">
              <a:solidFill>
                <a:srgbClr val="F1B6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ttangolo 151">
              <a:extLst>
                <a:ext uri="{FF2B5EF4-FFF2-40B4-BE49-F238E27FC236}">
                  <a16:creationId xmlns:a16="http://schemas.microsoft.com/office/drawing/2014/main" id="{D2ED8F04-781A-452D-941E-7F689297C567}"/>
                </a:ext>
              </a:extLst>
            </p:cNvPr>
            <p:cNvSpPr/>
            <p:nvPr/>
          </p:nvSpPr>
          <p:spPr>
            <a:xfrm>
              <a:off x="14579262" y="1343687"/>
              <a:ext cx="308304" cy="2001754"/>
            </a:xfrm>
            <a:prstGeom prst="rect">
              <a:avLst/>
            </a:prstGeom>
            <a:solidFill>
              <a:srgbClr val="A77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7D34FCC4-464C-4AD3-B698-10D25367B293}"/>
                </a:ext>
              </a:extLst>
            </p:cNvPr>
            <p:cNvCxnSpPr>
              <a:cxnSpLocks/>
            </p:cNvCxnSpPr>
            <p:nvPr/>
          </p:nvCxnSpPr>
          <p:spPr>
            <a:xfrm>
              <a:off x="14537032" y="1332758"/>
              <a:ext cx="391928" cy="0"/>
            </a:xfrm>
            <a:prstGeom prst="line">
              <a:avLst/>
            </a:prstGeom>
            <a:ln w="34925">
              <a:solidFill>
                <a:srgbClr val="A775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153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brightnessContrast bright="1000" contras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AE1E683-33E4-4565-AAA8-A2D460D32B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98898EF-1727-41E2-8C15-7404194D5631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4" y="228366"/>
            <a:ext cx="1641916" cy="1396625"/>
            <a:chOff x="9719465" y="2298374"/>
            <a:chExt cx="2294622" cy="1951821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391E883-E295-4160-B4B3-5D9FE4620948}"/>
                </a:ext>
              </a:extLst>
            </p:cNvPr>
            <p:cNvGrpSpPr/>
            <p:nvPr/>
          </p:nvGrpSpPr>
          <p:grpSpPr>
            <a:xfrm>
              <a:off x="9719465" y="2298374"/>
              <a:ext cx="2294622" cy="1951821"/>
              <a:chOff x="9719465" y="2298374"/>
              <a:chExt cx="2294622" cy="1951821"/>
            </a:xfrm>
          </p:grpSpPr>
          <p:sp>
            <p:nvSpPr>
              <p:cNvPr id="16" name="Esagono 15">
                <a:extLst>
                  <a:ext uri="{FF2B5EF4-FFF2-40B4-BE49-F238E27FC236}">
                    <a16:creationId xmlns:a16="http://schemas.microsoft.com/office/drawing/2014/main" id="{128AD455-2CF2-4103-B43B-F2DCC3A4D0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19465" y="2301095"/>
                <a:ext cx="2294622" cy="1949100"/>
              </a:xfrm>
              <a:prstGeom prst="hexagon">
                <a:avLst/>
              </a:prstGeom>
              <a:solidFill>
                <a:srgbClr val="381C10">
                  <a:alpha val="40000"/>
                </a:srgbClr>
              </a:solidFill>
              <a:ln w="38100">
                <a:solidFill>
                  <a:srgbClr val="F1B6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17" name="Immagine 16">
                <a:extLst>
                  <a:ext uri="{FF2B5EF4-FFF2-40B4-BE49-F238E27FC236}">
                    <a16:creationId xmlns:a16="http://schemas.microsoft.com/office/drawing/2014/main" id="{647E725D-B686-4405-AC09-BC7D25C50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9809" y="2298374"/>
                <a:ext cx="1759110" cy="1841999"/>
              </a:xfrm>
              <a:prstGeom prst="rect">
                <a:avLst/>
              </a:prstGeom>
            </p:spPr>
          </p:pic>
        </p:grpSp>
        <p:pic>
          <p:nvPicPr>
            <p:cNvPr id="15" name="Elemento grafico 14">
              <a:extLst>
                <a:ext uri="{FF2B5EF4-FFF2-40B4-BE49-F238E27FC236}">
                  <a16:creationId xmlns:a16="http://schemas.microsoft.com/office/drawing/2014/main" id="{D4705FDE-EA88-43A1-97EF-F6F508F7E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06366" y="3230066"/>
              <a:ext cx="373809" cy="373809"/>
            </a:xfrm>
            <a:prstGeom prst="rect">
              <a:avLst/>
            </a:prstGeom>
          </p:spPr>
        </p:pic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70CBCDF3-E57F-4807-9935-2CF7D6A5C850}"/>
              </a:ext>
            </a:extLst>
          </p:cNvPr>
          <p:cNvSpPr/>
          <p:nvPr/>
        </p:nvSpPr>
        <p:spPr>
          <a:xfrm>
            <a:off x="1466315" y="3768884"/>
            <a:ext cx="464111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Algoritmi di 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Machine Learning</a:t>
            </a:r>
            <a:r>
              <a:rPr lang="it-IT" sz="20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:</a:t>
            </a:r>
          </a:p>
          <a:p>
            <a:endParaRPr lang="it-IT" sz="1000" b="1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Bagging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>
                <a:solidFill>
                  <a:srgbClr val="222A35"/>
                </a:solidFill>
                <a:latin typeface="Montserrat" panose="00000500000000000000" pitchFamily="2" charset="0"/>
              </a:rPr>
              <a:t>(</a:t>
            </a:r>
            <a:r>
              <a:rPr lang="it-IT" sz="2000" dirty="0" err="1">
                <a:solidFill>
                  <a:srgbClr val="222A35"/>
                </a:solidFill>
                <a:latin typeface="Montserrat" panose="00000500000000000000" pitchFamily="2" charset="0"/>
              </a:rPr>
              <a:t>ensamble</a:t>
            </a:r>
            <a:r>
              <a:rPr lang="it-IT" sz="2000" b="1" dirty="0">
                <a:solidFill>
                  <a:srgbClr val="222A35"/>
                </a:solidFill>
                <a:latin typeface="Montserrat" panose="00000500000000000000" pitchFamily="2" charset="0"/>
              </a:rPr>
              <a:t>)</a:t>
            </a:r>
            <a:endParaRPr lang="it-IT" sz="2000" b="1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GLM</a:t>
            </a: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Naive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Bayes</a:t>
            </a:r>
            <a:endParaRPr lang="it-IT" sz="2000" b="1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Random </a:t>
            </a: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Forest</a:t>
            </a:r>
            <a:endParaRPr lang="it-IT" sz="2000" b="1" dirty="0">
              <a:solidFill>
                <a:schemeClr val="tx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Decision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Tree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 (</a:t>
            </a:r>
            <a:r>
              <a:rPr lang="it-IT" sz="2000" dirty="0" err="1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rpart</a:t>
            </a:r>
            <a:r>
              <a:rPr lang="it-IT" sz="2000" b="1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</a:rPr>
              <a:t>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CC4E3B5-7EB9-47EB-A6EC-FDB5B981A1D5}"/>
              </a:ext>
            </a:extLst>
          </p:cNvPr>
          <p:cNvCxnSpPr>
            <a:cxnSpLocks/>
          </p:cNvCxnSpPr>
          <p:nvPr/>
        </p:nvCxnSpPr>
        <p:spPr>
          <a:xfrm flipH="1" flipV="1">
            <a:off x="1602583" y="216936"/>
            <a:ext cx="471034" cy="935354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B1EFA37-F903-4C9B-ACD1-665FBDFED6A5}"/>
              </a:ext>
            </a:extLst>
          </p:cNvPr>
          <p:cNvCxnSpPr>
            <a:cxnSpLocks/>
          </p:cNvCxnSpPr>
          <p:nvPr/>
        </p:nvCxnSpPr>
        <p:spPr>
          <a:xfrm flipV="1">
            <a:off x="1602583" y="727636"/>
            <a:ext cx="445399" cy="906838"/>
          </a:xfrm>
          <a:prstGeom prst="line">
            <a:avLst/>
          </a:prstGeom>
          <a:ln w="38100">
            <a:solidFill>
              <a:srgbClr val="F1B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CD019BCE-3247-4432-A4EB-17221407BD45}"/>
              </a:ext>
            </a:extLst>
          </p:cNvPr>
          <p:cNvSpPr/>
          <p:nvPr/>
        </p:nvSpPr>
        <p:spPr>
          <a:xfrm>
            <a:off x="7748767" y="666042"/>
            <a:ext cx="222208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err="1">
                <a:solidFill>
                  <a:srgbClr val="EBF0F9"/>
                </a:solidFill>
                <a:latin typeface="Montserrat" panose="00000500000000000000" pitchFamily="2" charset="0"/>
              </a:rPr>
              <a:t>Propensity</a:t>
            </a:r>
            <a:r>
              <a:rPr lang="it-IT" sz="2800" dirty="0">
                <a:solidFill>
                  <a:srgbClr val="EBF0F9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it-IT" sz="2800" dirty="0">
                <a:solidFill>
                  <a:srgbClr val="EBF0F9"/>
                </a:solidFill>
                <a:latin typeface="Montserrat" panose="00000500000000000000" pitchFamily="2" charset="0"/>
              </a:rPr>
              <a:t>    to </a:t>
            </a:r>
            <a:r>
              <a:rPr lang="it-IT" sz="2800" b="1" dirty="0" err="1">
                <a:solidFill>
                  <a:srgbClr val="EBF0F9"/>
                </a:solidFill>
                <a:latin typeface="Montserrat" panose="00000500000000000000" pitchFamily="2" charset="0"/>
              </a:rPr>
              <a:t>churn</a:t>
            </a:r>
            <a:endParaRPr lang="it-IT" sz="2800" dirty="0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2434D902-485F-4C6A-AB76-8BB51346B76E}"/>
              </a:ext>
            </a:extLst>
          </p:cNvPr>
          <p:cNvSpPr>
            <a:spLocks noChangeAspect="1"/>
          </p:cNvSpPr>
          <p:nvPr/>
        </p:nvSpPr>
        <p:spPr>
          <a:xfrm>
            <a:off x="3519846" y="-623376"/>
            <a:ext cx="2294622" cy="1949100"/>
          </a:xfrm>
          <a:prstGeom prst="hexagon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0">
            <a:solidFill>
              <a:schemeClr val="tx2">
                <a:lumMod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Esagono 18">
            <a:extLst>
              <a:ext uri="{FF2B5EF4-FFF2-40B4-BE49-F238E27FC236}">
                <a16:creationId xmlns:a16="http://schemas.microsoft.com/office/drawing/2014/main" id="{58CF9AA6-7990-4061-8F84-A81E59AE2E8D}"/>
              </a:ext>
            </a:extLst>
          </p:cNvPr>
          <p:cNvSpPr>
            <a:spLocks noChangeAspect="1"/>
          </p:cNvSpPr>
          <p:nvPr/>
        </p:nvSpPr>
        <p:spPr>
          <a:xfrm>
            <a:off x="10049213" y="121419"/>
            <a:ext cx="1566281" cy="1330432"/>
          </a:xfrm>
          <a:prstGeom prst="hexagon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Esagono 19">
            <a:extLst>
              <a:ext uri="{FF2B5EF4-FFF2-40B4-BE49-F238E27FC236}">
                <a16:creationId xmlns:a16="http://schemas.microsoft.com/office/drawing/2014/main" id="{36970F45-5617-4C5A-AA48-73F3C15BE387}"/>
              </a:ext>
            </a:extLst>
          </p:cNvPr>
          <p:cNvSpPr>
            <a:spLocks noChangeAspect="1"/>
          </p:cNvSpPr>
          <p:nvPr/>
        </p:nvSpPr>
        <p:spPr>
          <a:xfrm>
            <a:off x="-429483" y="5854196"/>
            <a:ext cx="1566281" cy="1330432"/>
          </a:xfrm>
          <a:prstGeom prst="hexagon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1" name="Esagono 20">
            <a:extLst>
              <a:ext uri="{FF2B5EF4-FFF2-40B4-BE49-F238E27FC236}">
                <a16:creationId xmlns:a16="http://schemas.microsoft.com/office/drawing/2014/main" id="{2930234A-6D87-484A-844F-FF2995468012}"/>
              </a:ext>
            </a:extLst>
          </p:cNvPr>
          <p:cNvSpPr>
            <a:spLocks noChangeAspect="1"/>
          </p:cNvSpPr>
          <p:nvPr/>
        </p:nvSpPr>
        <p:spPr>
          <a:xfrm>
            <a:off x="-642576" y="3304821"/>
            <a:ext cx="1359613" cy="1154884"/>
          </a:xfrm>
          <a:prstGeom prst="hexagon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2" name="Esagono 21">
            <a:extLst>
              <a:ext uri="{FF2B5EF4-FFF2-40B4-BE49-F238E27FC236}">
                <a16:creationId xmlns:a16="http://schemas.microsoft.com/office/drawing/2014/main" id="{78B62347-D0CC-4579-83B4-BD3B58F1528B}"/>
              </a:ext>
            </a:extLst>
          </p:cNvPr>
          <p:cNvSpPr>
            <a:spLocks noChangeAspect="1"/>
          </p:cNvSpPr>
          <p:nvPr/>
        </p:nvSpPr>
        <p:spPr>
          <a:xfrm>
            <a:off x="1296272" y="7511254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3" name="Esagono 22">
            <a:extLst>
              <a:ext uri="{FF2B5EF4-FFF2-40B4-BE49-F238E27FC236}">
                <a16:creationId xmlns:a16="http://schemas.microsoft.com/office/drawing/2014/main" id="{0C98155E-8D4E-4BA2-9BE8-33EFC0F05A8E}"/>
              </a:ext>
            </a:extLst>
          </p:cNvPr>
          <p:cNvSpPr>
            <a:spLocks noChangeAspect="1"/>
          </p:cNvSpPr>
          <p:nvPr/>
        </p:nvSpPr>
        <p:spPr>
          <a:xfrm>
            <a:off x="11305299" y="3318126"/>
            <a:ext cx="1061329" cy="901515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4" name="Esagono 23">
            <a:extLst>
              <a:ext uri="{FF2B5EF4-FFF2-40B4-BE49-F238E27FC236}">
                <a16:creationId xmlns:a16="http://schemas.microsoft.com/office/drawing/2014/main" id="{0238D4E8-DAB7-4125-BAE7-5E90E9A12093}"/>
              </a:ext>
            </a:extLst>
          </p:cNvPr>
          <p:cNvSpPr>
            <a:spLocks noChangeAspect="1"/>
          </p:cNvSpPr>
          <p:nvPr/>
        </p:nvSpPr>
        <p:spPr>
          <a:xfrm>
            <a:off x="5566218" y="5822150"/>
            <a:ext cx="870729" cy="739616"/>
          </a:xfrm>
          <a:prstGeom prst="hexagon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 w="19050">
            <a:solidFill>
              <a:schemeClr val="tx2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5" name="Esagono 24">
            <a:extLst>
              <a:ext uri="{FF2B5EF4-FFF2-40B4-BE49-F238E27FC236}">
                <a16:creationId xmlns:a16="http://schemas.microsoft.com/office/drawing/2014/main" id="{6F500C57-FE71-40BB-8FA7-6D96E810BD62}"/>
              </a:ext>
            </a:extLst>
          </p:cNvPr>
          <p:cNvSpPr>
            <a:spLocks noChangeAspect="1"/>
          </p:cNvSpPr>
          <p:nvPr/>
        </p:nvSpPr>
        <p:spPr>
          <a:xfrm>
            <a:off x="10688653" y="5592482"/>
            <a:ext cx="2294622" cy="1949100"/>
          </a:xfrm>
          <a:prstGeom prst="hexagon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AE3"/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Esagono 26">
            <a:extLst>
              <a:ext uri="{FF2B5EF4-FFF2-40B4-BE49-F238E27FC236}">
                <a16:creationId xmlns:a16="http://schemas.microsoft.com/office/drawing/2014/main" id="{9A5B1BD9-D081-40C1-9B49-C784633BDB45}"/>
              </a:ext>
            </a:extLst>
          </p:cNvPr>
          <p:cNvSpPr>
            <a:spLocks noChangeAspect="1"/>
          </p:cNvSpPr>
          <p:nvPr/>
        </p:nvSpPr>
        <p:spPr>
          <a:xfrm>
            <a:off x="-485900" y="1893406"/>
            <a:ext cx="1990123" cy="1690452"/>
          </a:xfrm>
          <a:prstGeom prst="hexagon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Montserrat" panose="00000500000000000000" pitchFamily="2" charset="0"/>
            </a:endParaRPr>
          </a:p>
        </p:txBody>
      </p:sp>
      <p:sp>
        <p:nvSpPr>
          <p:cNvPr id="28" name="Esagono 27">
            <a:extLst>
              <a:ext uri="{FF2B5EF4-FFF2-40B4-BE49-F238E27FC236}">
                <a16:creationId xmlns:a16="http://schemas.microsoft.com/office/drawing/2014/main" id="{13011DB6-EC34-42F9-859B-EF2021A1A0CB}"/>
              </a:ext>
            </a:extLst>
          </p:cNvPr>
          <p:cNvSpPr>
            <a:spLocks noChangeAspect="1"/>
          </p:cNvSpPr>
          <p:nvPr/>
        </p:nvSpPr>
        <p:spPr>
          <a:xfrm>
            <a:off x="10895206" y="2425968"/>
            <a:ext cx="1259384" cy="1069747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29" name="Esagono 28">
            <a:extLst>
              <a:ext uri="{FF2B5EF4-FFF2-40B4-BE49-F238E27FC236}">
                <a16:creationId xmlns:a16="http://schemas.microsoft.com/office/drawing/2014/main" id="{D3B9A55A-A1E0-4FB8-A5FC-76CB657D7CA9}"/>
              </a:ext>
            </a:extLst>
          </p:cNvPr>
          <p:cNvSpPr>
            <a:spLocks noChangeAspect="1"/>
          </p:cNvSpPr>
          <p:nvPr/>
        </p:nvSpPr>
        <p:spPr>
          <a:xfrm>
            <a:off x="4664046" y="1181055"/>
            <a:ext cx="1259384" cy="1069747"/>
          </a:xfrm>
          <a:prstGeom prst="hexagon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4E94087-8D70-4B19-A345-0FE419ADC0BF}"/>
              </a:ext>
            </a:extLst>
          </p:cNvPr>
          <p:cNvSpPr/>
          <p:nvPr/>
        </p:nvSpPr>
        <p:spPr>
          <a:xfrm>
            <a:off x="2635064" y="666042"/>
            <a:ext cx="4277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it-IT" sz="2800" b="1" dirty="0">
                <a:solidFill>
                  <a:srgbClr val="EBF0F9"/>
                </a:solidFill>
                <a:latin typeface="Montserrat" panose="00000500000000000000" pitchFamily="2" charset="0"/>
              </a:rPr>
              <a:t>MODELLAZIONE          </a:t>
            </a:r>
          </a:p>
        </p:txBody>
      </p:sp>
    </p:spTree>
    <p:extLst>
      <p:ext uri="{BB962C8B-B14F-4D97-AF65-F5344CB8AC3E}">
        <p14:creationId xmlns:p14="http://schemas.microsoft.com/office/powerpoint/2010/main" val="246525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503</Words>
  <Application>Microsoft Office PowerPoint</Application>
  <PresentationFormat>Widescreen</PresentationFormat>
  <Paragraphs>204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Calibri Light</vt:lpstr>
      <vt:lpstr>Montserrat</vt:lpstr>
      <vt:lpstr>Calibri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Borroni</dc:creator>
  <cp:lastModifiedBy>Alessandro Borroni</cp:lastModifiedBy>
  <cp:revision>189</cp:revision>
  <dcterms:created xsi:type="dcterms:W3CDTF">2019-08-23T10:41:10Z</dcterms:created>
  <dcterms:modified xsi:type="dcterms:W3CDTF">2019-09-06T15:31:16Z</dcterms:modified>
</cp:coreProperties>
</file>